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58" r:id="rId9"/>
    <p:sldId id="259" r:id="rId10"/>
    <p:sldId id="260" r:id="rId11"/>
    <p:sldId id="267" r:id="rId12"/>
    <p:sldId id="261" r:id="rId13"/>
    <p:sldId id="265" r:id="rId14"/>
    <p:sldId id="277" r:id="rId15"/>
    <p:sldId id="264" r:id="rId16"/>
    <p:sldId id="266" r:id="rId17"/>
    <p:sldId id="262" r:id="rId18"/>
    <p:sldId id="263" r:id="rId19"/>
    <p:sldId id="268" r:id="rId20"/>
    <p:sldId id="276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77738"/>
  </p:normalViewPr>
  <p:slideViewPr>
    <p:cSldViewPr snapToGrid="0">
      <p:cViewPr>
        <p:scale>
          <a:sx n="85" d="100"/>
          <a:sy n="85" d="100"/>
        </p:scale>
        <p:origin x="48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72578-D484-1C47-8C96-5EB2826B43C7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BA5A8-EB9B-E741-97FD-666FF055B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4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eps.python.org/pep-0008/" TargetMode="External"/><Relationship Id="rId4" Type="http://schemas.openxmlformats.org/officeDocument/2006/relationships/hyperlink" Target="https://en.wikipedia.org/wiki/Gamma_distributio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special.html#digamm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effectLst/>
                <a:latin typeface="var(--font-fk-grotesk-neue)"/>
              </a:rPr>
              <a:t>Overview of the Task</a:t>
            </a:r>
          </a:p>
          <a:p>
            <a:r>
              <a:rPr lang="en-IN" dirty="0">
                <a:effectLst/>
                <a:latin typeface="var(--font-fk-grotesk-neue)"/>
              </a:rPr>
              <a:t>The Gamma distribution’s probability density function (pdf) for an observation x (with parameters a and b) is given by:</a:t>
            </a:r>
          </a:p>
          <a:p>
            <a:r>
              <a:rPr lang="en-IN" dirty="0">
                <a:effectLst/>
                <a:latin typeface="var(--font-fk-grotesk-neue)"/>
              </a:rPr>
              <a:t>  f(x; a, b) = [</a:t>
            </a:r>
            <a:r>
              <a:rPr lang="en-IN" dirty="0" err="1">
                <a:effectLst/>
                <a:latin typeface="var(--font-fk-grotesk-neue)"/>
              </a:rPr>
              <a:t>b^a</a:t>
            </a:r>
            <a:r>
              <a:rPr lang="en-IN" dirty="0">
                <a:effectLst/>
                <a:latin typeface="var(--font-fk-grotesk-neue)"/>
              </a:rPr>
              <a:t> / </a:t>
            </a:r>
            <a:r>
              <a:rPr lang="el-GR" dirty="0">
                <a:effectLst/>
                <a:latin typeface="var(--font-fk-grotesk-neue)"/>
              </a:rPr>
              <a:t>Γ(</a:t>
            </a:r>
            <a:r>
              <a:rPr lang="en-IN" dirty="0">
                <a:effectLst/>
                <a:latin typeface="var(--font-fk-grotesk-neue)"/>
              </a:rPr>
              <a:t>a)] · x^(a – 1) · exp(–b*x)  for x &gt; 0</a:t>
            </a:r>
          </a:p>
          <a:p>
            <a:r>
              <a:rPr lang="en-IN" dirty="0">
                <a:effectLst/>
                <a:latin typeface="var(--font-fk-grotesk-neue)"/>
              </a:rPr>
              <a:t>Rather than multiplying these probability densities—which can lead to numerical underflow—we work with logarithms. The log-likelihood for n independent observations {x₁, x₂, …, xₙ} becomes:</a:t>
            </a:r>
          </a:p>
          <a:p>
            <a:r>
              <a:rPr lang="en-IN" dirty="0">
                <a:effectLst/>
                <a:latin typeface="var(--font-fk-grotesk-neue)"/>
              </a:rPr>
              <a:t>  L(a, b; x) = n * [a * log(b) – log(</a:t>
            </a:r>
            <a:r>
              <a:rPr lang="el-GR" dirty="0">
                <a:effectLst/>
                <a:latin typeface="var(--font-fk-grotesk-neue)"/>
              </a:rPr>
              <a:t>Γ(</a:t>
            </a:r>
            <a:r>
              <a:rPr lang="en-IN" dirty="0">
                <a:effectLst/>
                <a:latin typeface="var(--font-fk-grotesk-neue)"/>
              </a:rPr>
              <a:t>a))] + (a – 1) * </a:t>
            </a:r>
            <a:r>
              <a:rPr lang="el-GR" dirty="0">
                <a:effectLst/>
                <a:latin typeface="var(--font-fk-grotesk-neue)"/>
              </a:rPr>
              <a:t>Σ(</a:t>
            </a:r>
            <a:r>
              <a:rPr lang="en-IN" dirty="0">
                <a:effectLst/>
                <a:latin typeface="var(--font-fk-grotesk-neue)"/>
              </a:rPr>
              <a:t>log(xᵢ)) – b * </a:t>
            </a:r>
            <a:r>
              <a:rPr lang="el-GR" dirty="0">
                <a:effectLst/>
                <a:latin typeface="var(--font-fk-grotesk-neue)"/>
              </a:rPr>
              <a:t>Σ(</a:t>
            </a:r>
            <a:r>
              <a:rPr lang="en-IN" dirty="0">
                <a:effectLst/>
                <a:latin typeface="var(--font-fk-grotesk-neue)"/>
              </a:rPr>
              <a:t>xᵢ)</a:t>
            </a:r>
          </a:p>
          <a:p>
            <a:r>
              <a:rPr lang="en-IN" dirty="0">
                <a:effectLst/>
                <a:latin typeface="var(--font-fk-grotesk-neue)"/>
              </a:rPr>
              <a:t>This is exactly what our code implements.</a:t>
            </a:r>
          </a:p>
          <a:p>
            <a:r>
              <a:rPr lang="en-IN" dirty="0">
                <a:effectLst/>
                <a:latin typeface="var(--font-fk-grotesk-neue)"/>
              </a:rPr>
              <a:t>──────────────────────────────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Step-by-Step Code Explanation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var(--font-fk-grotesk-neue)"/>
              </a:rPr>
              <a:t>Importing Necessary Functions</a:t>
            </a:r>
          </a:p>
          <a:p>
            <a:r>
              <a:rPr lang="en-IN" dirty="0">
                <a:effectLst/>
                <a:latin typeface="var(--font-fk-grotesk-neue)"/>
              </a:rPr>
              <a:t>  import math</a:t>
            </a:r>
          </a:p>
          <a:p>
            <a:r>
              <a:rPr lang="en-IN" dirty="0">
                <a:effectLst/>
                <a:latin typeface="var(--font-fk-grotesk-neue)"/>
              </a:rPr>
              <a:t>The math module provides essential mathematical functions. In particular, </a:t>
            </a:r>
            <a:r>
              <a:rPr lang="en-IN" dirty="0" err="1">
                <a:effectLst/>
                <a:latin typeface="var(--font-fk-grotesk-neue)"/>
              </a:rPr>
              <a:t>math.log</a:t>
            </a:r>
            <a:r>
              <a:rPr lang="en-IN" dirty="0">
                <a:effectLst/>
                <a:latin typeface="var(--font-fk-grotesk-neue)"/>
              </a:rPr>
              <a:t> computes the natural logarithm, and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 computes the natural log of the gamma function (i.e., log(</a:t>
            </a:r>
            <a:r>
              <a:rPr lang="el-GR" dirty="0">
                <a:effectLst/>
                <a:latin typeface="var(--font-fk-grotesk-neue)"/>
              </a:rPr>
              <a:t>Γ(</a:t>
            </a:r>
            <a:r>
              <a:rPr lang="en-IN" dirty="0">
                <a:effectLst/>
                <a:latin typeface="var(--font-fk-grotesk-neue)"/>
              </a:rPr>
              <a:t>x))).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  Reference: Python’s math module (</a:t>
            </a:r>
            <a:r>
              <a:rPr lang="en-IN" b="0" dirty="0">
                <a:effectLst/>
                <a:latin typeface="var(--font-fk-grotesk-neue)"/>
                <a:hlinkClick r:id="rId3"/>
              </a:rPr>
              <a:t>https://docs.python.org/3/library/math.html</a:t>
            </a:r>
            <a:endParaRPr lang="en-IN" dirty="0">
              <a:effectLst/>
              <a:latin typeface="var(--font-fk-grotesk-neue)"/>
            </a:endParaRPr>
          </a:p>
          <a:p>
            <a:pPr>
              <a:buFont typeface="+mj-lt"/>
              <a:buAutoNum type="arabicPeriod" startAt="2"/>
            </a:pPr>
            <a:r>
              <a:rPr lang="en-IN" dirty="0">
                <a:effectLst/>
                <a:latin typeface="var(--font-fk-grotesk-neue)"/>
              </a:rPr>
              <a:t>)Defining the </a:t>
            </a:r>
            <a:r>
              <a:rPr lang="en-IN" dirty="0" err="1">
                <a:effectLst/>
                <a:latin typeface="var(--font-fk-grotesk-neue)"/>
              </a:rPr>
              <a:t>log_likelihood</a:t>
            </a:r>
            <a:r>
              <a:rPr lang="en-IN" dirty="0">
                <a:effectLst/>
                <a:latin typeface="var(--font-fk-grotesk-neue)"/>
              </a:rPr>
              <a:t> Function</a:t>
            </a:r>
          </a:p>
          <a:p>
            <a:r>
              <a:rPr lang="en-IN" dirty="0">
                <a:effectLst/>
                <a:latin typeface="var(--font-fk-grotesk-neue)"/>
              </a:rPr>
              <a:t>  def </a:t>
            </a:r>
            <a:r>
              <a:rPr lang="en-IN" dirty="0" err="1">
                <a:effectLst/>
                <a:latin typeface="var(--font-fk-grotesk-neue)"/>
              </a:rPr>
              <a:t>log_likelihood</a:t>
            </a:r>
            <a:r>
              <a:rPr lang="en-IN" dirty="0">
                <a:effectLst/>
                <a:latin typeface="var(--font-fk-grotesk-neue)"/>
              </a:rPr>
              <a:t>(a, b, x):</a:t>
            </a:r>
          </a:p>
          <a:p>
            <a:r>
              <a:rPr lang="en-IN" dirty="0">
                <a:effectLst/>
                <a:latin typeface="var(--font-fk-grotesk-neue)"/>
              </a:rPr>
              <a:t>This function takes three inputs: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a – the shape parameter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b – the rate parameter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x – a list (or </a:t>
            </a:r>
            <a:r>
              <a:rPr lang="en-IN" dirty="0" err="1">
                <a:effectLst/>
                <a:latin typeface="var(--font-fk-grotesk-neue)"/>
              </a:rPr>
              <a:t>iterable</a:t>
            </a:r>
            <a:r>
              <a:rPr lang="en-IN" dirty="0">
                <a:effectLst/>
                <a:latin typeface="var(--font-fk-grotesk-neue)"/>
              </a:rPr>
              <a:t>) of observations</a:t>
            </a:r>
          </a:p>
          <a:p>
            <a:pPr>
              <a:buFont typeface="+mj-lt"/>
              <a:buAutoNum type="arabicPeriod" startAt="3"/>
            </a:pPr>
            <a:r>
              <a:rPr lang="en-IN" dirty="0">
                <a:effectLst/>
                <a:latin typeface="var(--font-fk-grotesk-neue)"/>
              </a:rPr>
              <a:t>Adding Documentation (Docstring)</a:t>
            </a:r>
          </a:p>
          <a:p>
            <a:r>
              <a:rPr lang="en-IN" dirty="0">
                <a:effectLst/>
                <a:latin typeface="var(--font-fk-grotesk-neue)"/>
              </a:rPr>
              <a:t>  The docstring explains what the function does, the parameters it accepts, and what it returns. This is a best practice for writing clear code and is useful when working with colleagues or preparing slides.</a:t>
            </a:r>
          </a:p>
          <a:p>
            <a:pPr>
              <a:buFont typeface="+mj-lt"/>
              <a:buAutoNum type="arabicPeriod" startAt="4"/>
            </a:pPr>
            <a:r>
              <a:rPr lang="en-IN" dirty="0">
                <a:effectLst/>
                <a:latin typeface="var(--font-fk-grotesk-neue)"/>
              </a:rPr>
              <a:t>Counting the Number of Observations</a:t>
            </a:r>
          </a:p>
          <a:p>
            <a:r>
              <a:rPr lang="en-IN" dirty="0">
                <a:effectLst/>
                <a:latin typeface="var(--font-fk-grotesk-neue)"/>
              </a:rPr>
              <a:t>  n = </a:t>
            </a:r>
            <a:r>
              <a:rPr lang="en-IN" dirty="0" err="1">
                <a:effectLst/>
                <a:latin typeface="var(--font-fk-grotesk-neue)"/>
              </a:rPr>
              <a:t>len</a:t>
            </a:r>
            <a:r>
              <a:rPr lang="en-IN" dirty="0">
                <a:effectLst/>
                <a:latin typeface="var(--font-fk-grotesk-neue)"/>
              </a:rPr>
              <a:t>(x)</a:t>
            </a:r>
          </a:p>
          <a:p>
            <a:r>
              <a:rPr lang="en-IN" dirty="0">
                <a:effectLst/>
                <a:latin typeface="var(--font-fk-grotesk-neue)"/>
              </a:rPr>
              <a:t>Here we simply determine how many data points we have. In the likelihood formula, you need to know "n" because some terms (like n * [a * log(b) – log(</a:t>
            </a:r>
            <a:r>
              <a:rPr lang="el-GR" dirty="0">
                <a:effectLst/>
                <a:latin typeface="var(--font-fk-grotesk-neue)"/>
              </a:rPr>
              <a:t>Γ(</a:t>
            </a:r>
            <a:r>
              <a:rPr lang="en-IN" dirty="0">
                <a:effectLst/>
                <a:latin typeface="var(--font-fk-grotesk-neue)"/>
              </a:rPr>
              <a:t>a))]) scale with the number of observations.</a:t>
            </a:r>
          </a:p>
          <a:p>
            <a:pPr>
              <a:buFont typeface="+mj-lt"/>
              <a:buAutoNum type="arabicPeriod" startAt="5"/>
            </a:pPr>
            <a:r>
              <a:rPr lang="en-IN" dirty="0">
                <a:effectLst/>
                <a:latin typeface="var(--font-fk-grotesk-neue)"/>
              </a:rPr>
              <a:t>Computing Summations</a:t>
            </a:r>
          </a:p>
          <a:p>
            <a:r>
              <a:rPr lang="en-IN" dirty="0">
                <a:effectLst/>
                <a:latin typeface="var(--font-fk-grotesk-neue)"/>
              </a:rPr>
              <a:t>  S1 = sum(</a:t>
            </a:r>
            <a:r>
              <a:rPr lang="en-IN" dirty="0" err="1">
                <a:effectLst/>
                <a:latin typeface="var(--font-fk-grotesk-neue)"/>
              </a:rPr>
              <a:t>math.log</a:t>
            </a:r>
            <a:r>
              <a:rPr lang="en-IN" dirty="0">
                <a:effectLst/>
                <a:latin typeface="var(--font-fk-grotesk-neue)"/>
              </a:rPr>
              <a:t>(xi) for xi in x)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  S2 = sum(xi for xi in x)</a:t>
            </a:r>
          </a:p>
          <a:p>
            <a:r>
              <a:rPr lang="en-IN" dirty="0">
                <a:effectLst/>
                <a:latin typeface="var(--font-fk-grotesk-neue)"/>
              </a:rPr>
              <a:t>– S1 calculates the sum of the logarithms of each observation (</a:t>
            </a:r>
            <a:r>
              <a:rPr lang="el-GR" dirty="0">
                <a:effectLst/>
                <a:latin typeface="var(--font-fk-grotesk-neue)"/>
              </a:rPr>
              <a:t>Σ </a:t>
            </a:r>
            <a:r>
              <a:rPr lang="en-IN" dirty="0">
                <a:effectLst/>
                <a:latin typeface="var(--font-fk-grotesk-neue)"/>
              </a:rPr>
              <a:t>log(xᵢ)).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– S2 computes the sum of all observations (</a:t>
            </a:r>
            <a:r>
              <a:rPr lang="el-GR" dirty="0">
                <a:effectLst/>
                <a:latin typeface="var(--font-fk-grotesk-neue)"/>
              </a:rPr>
              <a:t>Σ </a:t>
            </a:r>
            <a:r>
              <a:rPr lang="en-IN" dirty="0">
                <a:effectLst/>
                <a:latin typeface="var(--font-fk-grotesk-neue)"/>
              </a:rPr>
              <a:t>xᵢ).</a:t>
            </a:r>
          </a:p>
          <a:p>
            <a:r>
              <a:rPr lang="en-IN" dirty="0">
                <a:effectLst/>
                <a:latin typeface="var(--font-fk-grotesk-neue)"/>
              </a:rPr>
              <a:t>These correspond directly to the </a:t>
            </a:r>
            <a:r>
              <a:rPr lang="el-GR" dirty="0">
                <a:effectLst/>
                <a:latin typeface="var(--font-fk-grotesk-neue)"/>
              </a:rPr>
              <a:t>Σ(</a:t>
            </a:r>
            <a:r>
              <a:rPr lang="en-IN" dirty="0">
                <a:effectLst/>
                <a:latin typeface="var(--font-fk-grotesk-neue)"/>
              </a:rPr>
              <a:t>log(xᵢ)) and </a:t>
            </a:r>
            <a:r>
              <a:rPr lang="el-GR" dirty="0">
                <a:effectLst/>
                <a:latin typeface="var(--font-fk-grotesk-neue)"/>
              </a:rPr>
              <a:t>Σ(</a:t>
            </a:r>
            <a:r>
              <a:rPr lang="en-IN" dirty="0">
                <a:effectLst/>
                <a:latin typeface="var(--font-fk-grotesk-neue)"/>
              </a:rPr>
              <a:t>xᵢ) terms in our log-likelihood formula.</a:t>
            </a:r>
          </a:p>
          <a:p>
            <a:pPr>
              <a:buFont typeface="+mj-lt"/>
              <a:buAutoNum type="arabicPeriod" startAt="6"/>
            </a:pPr>
            <a:r>
              <a:rPr lang="en-IN" dirty="0">
                <a:effectLst/>
                <a:latin typeface="var(--font-fk-grotesk-neue)"/>
              </a:rPr>
              <a:t>Returning the Log-Likelihood Value</a:t>
            </a:r>
          </a:p>
          <a:p>
            <a:r>
              <a:rPr lang="en-IN" dirty="0">
                <a:effectLst/>
                <a:latin typeface="var(--font-fk-grotesk-neue)"/>
              </a:rPr>
              <a:t>  return n * a * </a:t>
            </a:r>
            <a:r>
              <a:rPr lang="en-IN" dirty="0" err="1">
                <a:effectLst/>
                <a:latin typeface="var(--font-fk-grotesk-neue)"/>
              </a:rPr>
              <a:t>math.log</a:t>
            </a:r>
            <a:r>
              <a:rPr lang="en-IN" dirty="0">
                <a:effectLst/>
                <a:latin typeface="var(--font-fk-grotesk-neue)"/>
              </a:rPr>
              <a:t>(b) - n *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(a) + (a - 1) * S1 - b * S2</a:t>
            </a:r>
          </a:p>
          <a:p>
            <a:r>
              <a:rPr lang="en-IN" dirty="0">
                <a:effectLst/>
                <a:latin typeface="var(--font-fk-grotesk-neue)"/>
              </a:rPr>
              <a:t>Breaking down each term: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n * a * </a:t>
            </a:r>
            <a:r>
              <a:rPr lang="en-IN" dirty="0" err="1">
                <a:effectLst/>
                <a:latin typeface="var(--font-fk-grotesk-neue)"/>
              </a:rPr>
              <a:t>math.log</a:t>
            </a:r>
            <a:r>
              <a:rPr lang="en-IN" dirty="0">
                <a:effectLst/>
                <a:latin typeface="var(--font-fk-grotesk-neue)"/>
              </a:rPr>
              <a:t>(b): This computes n times a times the logarithm of b.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– n *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(a): Since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(a) computes log(</a:t>
            </a:r>
            <a:r>
              <a:rPr lang="el-GR" dirty="0">
                <a:effectLst/>
                <a:latin typeface="var(--font-fk-grotesk-neue)"/>
              </a:rPr>
              <a:t>Γ(</a:t>
            </a:r>
            <a:r>
              <a:rPr lang="en-IN" dirty="0">
                <a:effectLst/>
                <a:latin typeface="var(--font-fk-grotesk-neue)"/>
              </a:rPr>
              <a:t>a)), multiplying by n gives the summed log-Gamma values (with a negative sign).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(a - 1) * S1: Multiplies (a – 1) by the sum over log(xᵢ).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  - – b * S2: Subtracts b times the total of the observations.</a:t>
            </a:r>
          </a:p>
          <a:p>
            <a:r>
              <a:rPr lang="en-IN" dirty="0">
                <a:effectLst/>
                <a:latin typeface="var(--font-fk-grotesk-neue)"/>
              </a:rPr>
              <a:t>This directly mirrors the log-likelihood formula for the Gamma distribution.</a:t>
            </a:r>
          </a:p>
          <a:p>
            <a:pPr>
              <a:buFont typeface="+mj-lt"/>
              <a:buAutoNum type="arabicPeriod" startAt="7"/>
            </a:pPr>
            <a:r>
              <a:rPr lang="en-IN" dirty="0">
                <a:effectLst/>
                <a:latin typeface="var(--font-fk-grotesk-neue)"/>
              </a:rPr>
              <a:t>Example Usage</a:t>
            </a:r>
          </a:p>
          <a:p>
            <a:r>
              <a:rPr lang="en-IN" dirty="0">
                <a:effectLst/>
                <a:latin typeface="var(--font-fk-grotesk-neue)"/>
              </a:rPr>
              <a:t>  x = [2.3, 1.7, 3.1, 0.8, 2.9]  # Sample data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  a, b = 2.0, 3.0  # Parameters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</a:t>
            </a:r>
            <a:r>
              <a:rPr lang="en-IN" dirty="0" err="1">
                <a:effectLst/>
                <a:latin typeface="var(--font-fk-grotesk-neue)"/>
              </a:rPr>
              <a:t>log_likelihood_value</a:t>
            </a:r>
            <a:r>
              <a:rPr lang="en-IN" dirty="0">
                <a:effectLst/>
                <a:latin typeface="var(--font-fk-grotesk-neue)"/>
              </a:rPr>
              <a:t> = </a:t>
            </a:r>
            <a:r>
              <a:rPr lang="en-IN" dirty="0" err="1">
                <a:effectLst/>
                <a:latin typeface="var(--font-fk-grotesk-neue)"/>
              </a:rPr>
              <a:t>log_likelihood</a:t>
            </a:r>
            <a:r>
              <a:rPr lang="en-IN" dirty="0">
                <a:effectLst/>
                <a:latin typeface="var(--font-fk-grotesk-neue)"/>
              </a:rPr>
              <a:t>(a, b, x)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  print("Log-Likelihood:", </a:t>
            </a:r>
            <a:r>
              <a:rPr lang="en-IN" dirty="0" err="1">
                <a:effectLst/>
                <a:latin typeface="var(--font-fk-grotesk-neue)"/>
              </a:rPr>
              <a:t>log_likelihood_value</a:t>
            </a:r>
            <a:r>
              <a:rPr lang="en-IN" dirty="0">
                <a:effectLst/>
                <a:latin typeface="var(--font-fk-grotesk-neue)"/>
              </a:rPr>
              <a:t>)</a:t>
            </a:r>
          </a:p>
          <a:p>
            <a:r>
              <a:rPr lang="en-IN" dirty="0">
                <a:effectLst/>
                <a:latin typeface="var(--font-fk-grotesk-neue)"/>
              </a:rPr>
              <a:t>This snippet sets up some example data and parameters, calls the </a:t>
            </a:r>
            <a:r>
              <a:rPr lang="en-IN" dirty="0" err="1">
                <a:effectLst/>
                <a:latin typeface="var(--font-fk-grotesk-neue)"/>
              </a:rPr>
              <a:t>log_likelihood</a:t>
            </a:r>
            <a:r>
              <a:rPr lang="en-IN" dirty="0">
                <a:effectLst/>
                <a:latin typeface="var(--font-fk-grotesk-neue)"/>
              </a:rPr>
              <a:t> function, and prints the result. It’s useful for verifying that your implementation works as expected.</a:t>
            </a:r>
          </a:p>
          <a:p>
            <a:r>
              <a:rPr lang="en-IN" dirty="0">
                <a:effectLst/>
                <a:latin typeface="var(--font-fk-grotesk-neue)"/>
              </a:rPr>
              <a:t>──────────────────────────────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Key Points &amp; Best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Always include a clear docstring to explain the purpose of your function and its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Use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 when you need the log of the gamma function to avoid numerical instabilities from very large or small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Breaking the calculation into parts (like S1 and S2) not only helps readability but also mirrors the mathematical summation.</a:t>
            </a:r>
          </a:p>
          <a:p>
            <a:r>
              <a:rPr lang="en-IN" dirty="0">
                <a:effectLst/>
                <a:latin typeface="var(--font-fk-grotesk-neue)"/>
              </a:rPr>
              <a:t>──────────────────────────────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Online Code References</a:t>
            </a:r>
          </a:p>
          <a:p>
            <a:r>
              <a:rPr lang="en-IN" dirty="0">
                <a:effectLst/>
                <a:latin typeface="var(--font-fk-grotesk-neue)"/>
              </a:rPr>
              <a:t>For further reading or reference when writing similar code, check 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Python’s math module documentation: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</a:t>
            </a:r>
            <a:r>
              <a:rPr lang="en-IN" b="0" dirty="0">
                <a:effectLst/>
                <a:latin typeface="var(--font-fk-grotesk-neue)"/>
                <a:hlinkClick r:id="rId3"/>
              </a:rPr>
              <a:t>https://docs.python.org/3/library/math.html</a:t>
            </a:r>
            <a:endParaRPr lang="en-IN" dirty="0">
              <a:effectLst/>
              <a:latin typeface="var(--font-fk-grotesk-neue)"/>
            </a:endParaRPr>
          </a:p>
          <a:p>
            <a:pPr>
              <a:buFont typeface="Arial" panose="020B0604020202020204" pitchFamily="34" charset="0"/>
              <a:buChar char="•"/>
            </a:pP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  (See </a:t>
            </a:r>
            <a:r>
              <a:rPr lang="en-IN" dirty="0" err="1">
                <a:effectLst/>
                <a:latin typeface="var(--font-fk-grotesk-neue)"/>
              </a:rPr>
              <a:t>math.log</a:t>
            </a:r>
            <a:r>
              <a:rPr lang="en-IN" dirty="0">
                <a:effectLst/>
                <a:latin typeface="var(--font-fk-grotesk-neue)"/>
              </a:rPr>
              <a:t> and </a:t>
            </a:r>
            <a:r>
              <a:rPr lang="en-IN" dirty="0" err="1">
                <a:effectLst/>
                <a:latin typeface="var(--font-fk-grotesk-neue)"/>
              </a:rPr>
              <a:t>math.lgamma</a:t>
            </a:r>
            <a:r>
              <a:rPr lang="en-IN" dirty="0">
                <a:effectLst/>
                <a:latin typeface="var(--font-fk-grotesk-neue)"/>
              </a:rPr>
              <a:t> for details.)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Wikipedia page on the Gamma distribution: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</a:t>
            </a:r>
            <a:r>
              <a:rPr lang="en-IN" b="0" dirty="0">
                <a:effectLst/>
                <a:latin typeface="var(--font-fk-grotesk-neue)"/>
                <a:hlinkClick r:id="rId4"/>
              </a:rPr>
              <a:t>https://en.wikipedia.org/wiki/Gamma_distribution</a:t>
            </a:r>
            <a:endParaRPr lang="en-IN" dirty="0">
              <a:effectLst/>
              <a:latin typeface="var(--font-fk-grotesk-neue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var(--font-fk-grotesk-neue)"/>
              </a:rPr>
              <a:t>Python’s PEP 8 guide: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</a:t>
            </a:r>
            <a:r>
              <a:rPr lang="en-IN" b="0" dirty="0">
                <a:effectLst/>
                <a:latin typeface="var(--font-fk-grotesk-neue)"/>
                <a:hlinkClick r:id="rId5"/>
              </a:rPr>
              <a:t>https://peps.python.org/pep-0008/</a:t>
            </a:r>
            <a:endParaRPr lang="en-IN" dirty="0">
              <a:effectLst/>
              <a:latin typeface="var(--font-fk-grotesk-neue)"/>
            </a:endParaRPr>
          </a:p>
          <a:p>
            <a:pPr>
              <a:buFont typeface="Arial" panose="020B0604020202020204" pitchFamily="34" charset="0"/>
              <a:buChar char="•"/>
            </a:pP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  (for best practices and code style)</a:t>
            </a:r>
          </a:p>
          <a:p>
            <a:r>
              <a:rPr lang="en-IN" dirty="0">
                <a:effectLst/>
                <a:latin typeface="var(--font-fk-grotesk-neue)"/>
              </a:rPr>
              <a:t>──────────────────────────────</a:t>
            </a:r>
            <a:br>
              <a:rPr lang="en-IN" dirty="0">
                <a:effectLst/>
                <a:latin typeface="var(--font-fk-grotesk-neue)"/>
              </a:rPr>
            </a:br>
            <a:r>
              <a:rPr lang="en-IN" dirty="0">
                <a:effectLst/>
                <a:latin typeface="var(--font-fk-grotesk-neue)"/>
              </a:rPr>
              <a:t>Summary</a:t>
            </a:r>
          </a:p>
          <a:p>
            <a:r>
              <a:rPr lang="en-IN" dirty="0">
                <a:effectLst/>
                <a:latin typeface="var(--font-fk-grotesk-neue)"/>
              </a:rPr>
              <a:t>This function efficiently computes the log-likelihood of a Gamma distribution given a list of observations and parameters (a and b). Each part of the code corresponds to a piece of the mathematical formula, and its implementation follows standard practices in Python programming.</a:t>
            </a:r>
          </a:p>
          <a:p>
            <a:r>
              <a:rPr lang="en-IN" dirty="0">
                <a:effectLst/>
                <a:latin typeface="var(--font-fk-grotesk-neue)"/>
              </a:rPr>
              <a:t>Feel free to copy this explanation into your slides. Let me know if you need any more details or further code explanations!</a:t>
            </a:r>
          </a:p>
          <a:p>
            <a:br>
              <a:rPr lang="en-IN" dirty="0">
                <a:effectLst/>
              </a:rPr>
            </a:br>
            <a:endParaRPr lang="en-IN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kGroteskNeue"/>
              </a:rPr>
              <a:t>We work with its logarithm for numerical stability.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9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0" i="1" dirty="0">
                <a:effectLst/>
                <a:latin typeface="KaTeX_Math"/>
              </a:rPr>
              <a:t>μ</a:t>
            </a:r>
            <a:r>
              <a:rPr lang="en-IN" b="0" i="0" dirty="0">
                <a:effectLst/>
                <a:latin typeface="KaTeX_Main"/>
              </a:rPr>
              <a:t>pred=</a:t>
            </a:r>
            <a:r>
              <a:rPr lang="en-IN" i="1" dirty="0">
                <a:effectLst/>
                <a:latin typeface="KaTeX_Math"/>
              </a:rPr>
              <a:t>K</a:t>
            </a:r>
            <a:r>
              <a:rPr lang="en-IN" dirty="0">
                <a:effectLst/>
              </a:rPr>
              <a:t>pred,obs</a:t>
            </a:r>
            <a:r>
              <a:rPr lang="en-IN" i="1" dirty="0">
                <a:effectLst/>
                <a:latin typeface="KaTeX_Math"/>
              </a:rPr>
              <a:t>K</a:t>
            </a:r>
            <a:r>
              <a:rPr lang="en-IN" dirty="0">
                <a:effectLst/>
              </a:rPr>
              <a:t>obs−1</a:t>
            </a:r>
            <a:r>
              <a:rPr lang="en-IN" i="1" dirty="0">
                <a:effectLst/>
                <a:latin typeface="KaTeX_Math"/>
              </a:rPr>
              <a:t>y</a:t>
            </a:r>
            <a:r>
              <a:rPr lang="en-IN" b="0" i="0" dirty="0">
                <a:effectLst/>
                <a:latin typeface="KaTeX_Main"/>
              </a:rPr>
              <a:t>obs</a:t>
            </a:r>
          </a:p>
          <a:p>
            <a:endParaRPr lang="en-IN" b="0" i="0" dirty="0">
              <a:effectLst/>
              <a:latin typeface="KaTeX_Main"/>
            </a:endParaRPr>
          </a:p>
          <a:p>
            <a:r>
              <a:rPr lang="en-IN" i="1" dirty="0">
                <a:effectLst/>
                <a:latin typeface="KaTeX_Math"/>
              </a:rPr>
              <a:t>K</a:t>
            </a:r>
            <a:r>
              <a:rPr lang="en-IN" dirty="0">
                <a:effectLst/>
              </a:rPr>
              <a:t>pred,pred−</a:t>
            </a:r>
            <a:r>
              <a:rPr lang="en-IN" i="1" dirty="0">
                <a:effectLst/>
                <a:latin typeface="KaTeX_Math"/>
              </a:rPr>
              <a:t>K</a:t>
            </a:r>
            <a:r>
              <a:rPr lang="en-IN" dirty="0">
                <a:effectLst/>
              </a:rPr>
              <a:t>pred,obs</a:t>
            </a:r>
            <a:r>
              <a:rPr lang="en-IN" i="1" dirty="0">
                <a:effectLst/>
                <a:latin typeface="KaTeX_Math"/>
              </a:rPr>
              <a:t>K</a:t>
            </a:r>
            <a:r>
              <a:rPr lang="en-IN" dirty="0">
                <a:effectLst/>
              </a:rPr>
              <a:t>obs−1</a:t>
            </a:r>
            <a:r>
              <a:rPr lang="en-IN" i="1" dirty="0">
                <a:effectLst/>
                <a:latin typeface="KaTeX_Math"/>
              </a:rPr>
              <a:t>K</a:t>
            </a:r>
            <a:r>
              <a:rPr lang="en-IN" b="0" i="0" dirty="0">
                <a:effectLst/>
                <a:latin typeface="KaTeX_Main"/>
              </a:rPr>
              <a:t>obs,pred</a:t>
            </a:r>
            <a:br>
              <a:rPr lang="en-IN" b="0" i="0" dirty="0">
                <a:effectLst/>
                <a:latin typeface="KaTeX_Main"/>
              </a:rPr>
            </a:br>
            <a:br>
              <a:rPr lang="en-IN" dirty="0">
                <a:effectLst/>
              </a:rPr>
            </a:br>
            <a:endParaRPr lang="en-IN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Increasing </a:t>
            </a:r>
            <a:r>
              <a:rPr lang="el-GR" b="0" i="0" dirty="0" err="1">
                <a:effectLst/>
                <a:latin typeface="KaTeX_Main"/>
              </a:rPr>
              <a:t>λ</a:t>
            </a:r>
            <a:r>
              <a:rPr lang="el-GR" b="0" i="1" dirty="0" err="1">
                <a:effectLst/>
                <a:latin typeface="KaTeX_Math"/>
              </a:rPr>
              <a:t>λ</a:t>
            </a:r>
            <a:r>
              <a:rPr lang="el-GR" b="0" i="0" dirty="0">
                <a:effectLst/>
                <a:latin typeface="fkGroteskNeue"/>
              </a:rPr>
              <a:t>: </a:t>
            </a:r>
            <a:r>
              <a:rPr lang="en-IN" b="0" i="0" dirty="0">
                <a:effectLst/>
                <a:latin typeface="fkGroteskNeue"/>
              </a:rPr>
              <a:t>Makes predictions smoother, as points farther apart are more strongly correlated.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Decreasing </a:t>
            </a:r>
            <a:r>
              <a:rPr lang="el-GR" b="0" i="0" dirty="0" err="1">
                <a:effectLst/>
                <a:latin typeface="KaTeX_Main"/>
              </a:rPr>
              <a:t>λ</a:t>
            </a:r>
            <a:r>
              <a:rPr lang="el-GR" b="0" i="1" dirty="0" err="1">
                <a:effectLst/>
                <a:latin typeface="KaTeX_Math"/>
              </a:rPr>
              <a:t>λ</a:t>
            </a:r>
            <a:r>
              <a:rPr lang="el-GR" b="0" i="0" dirty="0">
                <a:effectLst/>
                <a:latin typeface="fkGroteskNeue"/>
              </a:rPr>
              <a:t>: </a:t>
            </a:r>
            <a:r>
              <a:rPr lang="en-IN" b="0" i="0" dirty="0">
                <a:effectLst/>
                <a:latin typeface="fkGroteskNeue"/>
              </a:rPr>
              <a:t>Reduces correlation between distant points, making predictions more localized.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0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B30AD-3E40-D5C0-8F4D-DE26DAE31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C70B9-DA62-47D2-E97B-B1B5268FD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88B89-DFCA-F46D-A201-64DA362BF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fit term: yᵀK⁻¹y</a:t>
            </a:r>
          </a:p>
          <a:p>
            <a:r>
              <a:rPr lang="en-US" dirty="0"/>
              <a:t>Complexity penalty: </a:t>
            </a:r>
            <a:r>
              <a:rPr lang="en-US" dirty="0" err="1"/>
              <a:t>log|K</a:t>
            </a:r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Balances model accuracy and complexity</a:t>
            </a:r>
          </a:p>
          <a:p>
            <a:endParaRPr lang="en-US" dirty="0"/>
          </a:p>
          <a:p>
            <a:r>
              <a:rPr lang="en-IN" b="0" i="0" dirty="0">
                <a:effectLst/>
                <a:latin typeface="fkGroteskNeue"/>
              </a:rPr>
              <a:t>Derived from Gaussian conditioning rules:</a:t>
            </a:r>
            <a:br>
              <a:rPr lang="en-IN" b="0" i="0" dirty="0">
                <a:effectLst/>
                <a:latin typeface="fkGroteskNeue"/>
              </a:rPr>
            </a:br>
            <a:r>
              <a:rPr lang="el-GR" b="0" i="0" dirty="0">
                <a:effectLst/>
                <a:latin typeface="fkGroteskNeue"/>
              </a:rPr>
              <a:t>μ = </a:t>
            </a:r>
            <a:r>
              <a:rPr lang="en-IN" b="0" i="0" dirty="0">
                <a:effectLst/>
                <a:latin typeface="fkGroteskNeue"/>
              </a:rPr>
              <a:t>KₛK⁻¹y</a:t>
            </a:r>
            <a:br>
              <a:rPr lang="en-IN" b="0" i="0" dirty="0">
                <a:effectLst/>
                <a:latin typeface="fkGroteskNeue"/>
              </a:rPr>
            </a:br>
            <a:r>
              <a:rPr lang="el-GR" b="0" i="0" dirty="0">
                <a:effectLst/>
                <a:latin typeface="fkGroteskNeue"/>
              </a:rPr>
              <a:t>Σ = </a:t>
            </a:r>
            <a:r>
              <a:rPr lang="en-IN" b="0" i="0" dirty="0">
                <a:effectLst/>
                <a:latin typeface="fkGroteskNeue"/>
              </a:rPr>
              <a:t>Kₛₛ - KₛK⁻¹Kₛᵀ</a:t>
            </a:r>
          </a:p>
          <a:p>
            <a:r>
              <a:rPr lang="en-IN" b="0" i="0" dirty="0">
                <a:effectLst/>
                <a:latin typeface="fkGroteskNeue"/>
              </a:rPr>
              <a:t>Represents epistemic uncertainty about unobserved regions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9B7C-9012-6533-50B5-D2BBC8A47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56CE4-1B30-721D-34A3-5CC76BFB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1B0FC-C8B0-A05E-A327-2077365F7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D7F37-9905-9D8C-3C82-025E957AA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fit term: yᵀK⁻¹y</a:t>
            </a:r>
          </a:p>
          <a:p>
            <a:r>
              <a:rPr lang="en-US" dirty="0"/>
              <a:t>Complexity penalty: </a:t>
            </a:r>
            <a:r>
              <a:rPr lang="en-US" dirty="0" err="1"/>
              <a:t>log|K</a:t>
            </a:r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Balances model accuracy and complexity</a:t>
            </a:r>
          </a:p>
          <a:p>
            <a:endParaRPr lang="en-US" dirty="0"/>
          </a:p>
          <a:p>
            <a:r>
              <a:rPr lang="en-IN" b="0" i="0" dirty="0">
                <a:effectLst/>
                <a:latin typeface="fkGroteskNeue"/>
              </a:rPr>
              <a:t>Derived from Gaussian conditioning rules:</a:t>
            </a:r>
            <a:br>
              <a:rPr lang="en-IN" b="0" i="0" dirty="0">
                <a:effectLst/>
                <a:latin typeface="fkGroteskNeue"/>
              </a:rPr>
            </a:br>
            <a:r>
              <a:rPr lang="el-GR" b="0" i="0" dirty="0">
                <a:effectLst/>
                <a:latin typeface="fkGroteskNeue"/>
              </a:rPr>
              <a:t>μ = </a:t>
            </a:r>
            <a:r>
              <a:rPr lang="en-IN" b="0" i="0" dirty="0">
                <a:effectLst/>
                <a:latin typeface="fkGroteskNeue"/>
              </a:rPr>
              <a:t>KₛK⁻¹y</a:t>
            </a:r>
            <a:br>
              <a:rPr lang="en-IN" b="0" i="0" dirty="0">
                <a:effectLst/>
                <a:latin typeface="fkGroteskNeue"/>
              </a:rPr>
            </a:br>
            <a:r>
              <a:rPr lang="el-GR" b="0" i="0" dirty="0">
                <a:effectLst/>
                <a:latin typeface="fkGroteskNeue"/>
              </a:rPr>
              <a:t>Σ = </a:t>
            </a:r>
            <a:r>
              <a:rPr lang="en-IN" b="0" i="0" dirty="0">
                <a:effectLst/>
                <a:latin typeface="fkGroteskNeue"/>
              </a:rPr>
              <a:t>Kₛₛ - KₛK⁻¹Kₛᵀ</a:t>
            </a:r>
          </a:p>
          <a:p>
            <a:r>
              <a:rPr lang="en-IN" b="0" i="0" dirty="0">
                <a:effectLst/>
                <a:latin typeface="fkGroteskNeue"/>
              </a:rPr>
              <a:t>Represents epistemic uncertainty about unobserved regions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A77FB-1F05-5E8D-B1D6-7709E75C0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21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the target posterior function</a:t>
            </a:r>
          </a:p>
          <a:p>
            <a:endParaRPr lang="en-US" dirty="0"/>
          </a:p>
          <a:p>
            <a:r>
              <a:rPr lang="en-IN" b="0" i="0" dirty="0">
                <a:effectLst/>
                <a:latin typeface="fkGroteskNeue"/>
              </a:rPr>
              <a:t>The likelihood is a Poisson likelihood for a single observation x = 10</a:t>
            </a:r>
          </a:p>
          <a:p>
            <a:endParaRPr lang="en-IN" b="0" i="0" dirty="0">
              <a:effectLst/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The prior is a Gamma distribution with parameters </a:t>
            </a:r>
            <a:r>
              <a:rPr lang="en-IN" b="0" dirty="0">
                <a:effectLst/>
                <a:latin typeface="KaTeX_Main"/>
              </a:rPr>
              <a:t>k</a:t>
            </a:r>
            <a:r>
              <a:rPr lang="en-IN" b="0" i="1" dirty="0">
                <a:effectLst/>
                <a:latin typeface="KaTeX_Math"/>
              </a:rPr>
              <a:t>k</a:t>
            </a:r>
            <a:r>
              <a:rPr lang="en-IN" b="0" i="0" dirty="0">
                <a:effectLst/>
                <a:latin typeface="fkGroteskNeue"/>
              </a:rPr>
              <a:t> and </a:t>
            </a:r>
            <a:r>
              <a:rPr lang="el-GR" b="0" dirty="0" err="1">
                <a:effectLst/>
                <a:latin typeface="KaTeX_Main"/>
              </a:rPr>
              <a:t>λ</a:t>
            </a:r>
            <a:r>
              <a:rPr lang="el-GR" b="0" i="1" dirty="0" err="1">
                <a:effectLst/>
                <a:latin typeface="KaTeX_Math"/>
              </a:rPr>
              <a:t>λ</a:t>
            </a:r>
            <a:endParaRPr lang="en-US" b="0" i="0" dirty="0">
              <a:effectLst/>
              <a:latin typeface="fkGroteskNeue"/>
            </a:endParaRPr>
          </a:p>
          <a:p>
            <a:endParaRPr lang="en-US" b="0" i="0" dirty="0">
              <a:effectLst/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Multiplying these yields the unnormalized posterior density (ignoring constants)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4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5A30-995F-B7E8-DDFE-89D3733B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8A350-48CA-4B34-C3B3-23292D235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8BB4B-7DC4-5730-688D-DA130E69E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var(--font-fk-grotesk)"/>
              </a:rPr>
              <a:t>Implementing the Metropolis–Hastings Sampler</a:t>
            </a:r>
          </a:p>
          <a:p>
            <a:r>
              <a:rPr lang="en-IN" b="0" i="0" dirty="0">
                <a:effectLst/>
                <a:latin typeface="fkGroteskNeue"/>
              </a:rPr>
              <a:t>A Metropolis–Hastings algorithm is implemented that uses a normal random-walk proposal (rejecting any nonpositive proposals) to generate a long chain. Only the second half of the chain is retained as a representative sample.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52824-6611-D47C-D43A-58837CEC3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7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kGroteskNeue"/>
              </a:rPr>
              <a:t>x = </a:t>
            </a:r>
            <a:r>
              <a:rPr lang="en-IN" b="0" i="0" dirty="0" err="1">
                <a:effectLst/>
                <a:latin typeface="fkGroteskNeue"/>
              </a:rPr>
              <a:t>gamma.rvs</a:t>
            </a:r>
            <a:r>
              <a:rPr lang="en-IN" b="0" i="0" dirty="0">
                <a:effectLst/>
                <a:latin typeface="fkGroteskNeue"/>
              </a:rPr>
              <a:t>(a=</a:t>
            </a:r>
            <a:r>
              <a:rPr lang="en-IN" b="0" i="0" dirty="0" err="1">
                <a:effectLst/>
                <a:latin typeface="fkGroteskNeue"/>
              </a:rPr>
              <a:t>a_star</a:t>
            </a:r>
            <a:r>
              <a:rPr lang="en-IN" b="0" i="0" dirty="0">
                <a:effectLst/>
                <a:latin typeface="fkGroteskNeue"/>
              </a:rPr>
              <a:t>, scale=1/</a:t>
            </a:r>
            <a:r>
              <a:rPr lang="en-IN" b="0" i="0" dirty="0" err="1">
                <a:effectLst/>
                <a:latin typeface="fkGroteskNeue"/>
              </a:rPr>
              <a:t>b_star</a:t>
            </a:r>
            <a:r>
              <a:rPr lang="en-IN" b="0" i="0" dirty="0">
                <a:effectLst/>
                <a:latin typeface="fkGroteskNeue"/>
              </a:rPr>
              <a:t>, size=n, </a:t>
            </a:r>
            <a:r>
              <a:rPr lang="en-IN" b="0" i="0" dirty="0" err="1">
                <a:effectLst/>
                <a:latin typeface="fkGroteskNeue"/>
              </a:rPr>
              <a:t>random_state</a:t>
            </a:r>
            <a:r>
              <a:rPr lang="en-IN" b="0" i="0" dirty="0">
                <a:effectLst/>
                <a:latin typeface="fkGroteskNeue"/>
              </a:rPr>
              <a:t>=</a:t>
            </a:r>
            <a:r>
              <a:rPr lang="en-IN" b="0" i="0" dirty="0" err="1">
                <a:effectLst/>
                <a:latin typeface="fkGroteskNeue"/>
              </a:rPr>
              <a:t>rng</a:t>
            </a:r>
            <a:r>
              <a:rPr lang="en-IN" b="0" i="0" dirty="0">
                <a:effectLst/>
                <a:latin typeface="fkGroteskNeue"/>
              </a:rPr>
              <a:t>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Here, </a:t>
            </a:r>
            <a:r>
              <a:rPr lang="en-IN" b="0" i="0" dirty="0" err="1">
                <a:effectLst/>
                <a:latin typeface="fkGroteskNeue"/>
              </a:rPr>
              <a:t>gamma.rvs</a:t>
            </a:r>
            <a:r>
              <a:rPr lang="en-IN" b="0" i="0" dirty="0">
                <a:effectLst/>
                <a:latin typeface="fkGroteskNeue"/>
              </a:rPr>
              <a:t> generates random variates from the Gamma distribution: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    – The parameter “a” is the shape (set to 2).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    – The “scale” is set to 1/</a:t>
            </a:r>
            <a:r>
              <a:rPr lang="en-IN" b="0" i="0" dirty="0" err="1">
                <a:effectLst/>
                <a:latin typeface="fkGroteskNeue"/>
              </a:rPr>
              <a:t>b_star</a:t>
            </a:r>
            <a:r>
              <a:rPr lang="en-IN" b="0" i="0" dirty="0">
                <a:effectLst/>
                <a:latin typeface="fkGroteskNeue"/>
              </a:rPr>
              <a:t>. Since </a:t>
            </a:r>
            <a:r>
              <a:rPr lang="en-IN" b="0" i="0" dirty="0" err="1">
                <a:effectLst/>
                <a:latin typeface="fkGroteskNeue"/>
              </a:rPr>
              <a:t>b_star</a:t>
            </a:r>
            <a:r>
              <a:rPr lang="en-IN" b="0" i="0" dirty="0">
                <a:effectLst/>
                <a:latin typeface="fkGroteskNeue"/>
              </a:rPr>
              <a:t> = 2, scale = 0.5.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    – “size=n” tells the function to generate 20 values.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    – “</a:t>
            </a:r>
            <a:r>
              <a:rPr lang="en-IN" b="0" i="0" dirty="0" err="1">
                <a:effectLst/>
                <a:latin typeface="fkGroteskNeue"/>
              </a:rPr>
              <a:t>random_state</a:t>
            </a:r>
            <a:r>
              <a:rPr lang="en-IN" b="0" i="0" dirty="0">
                <a:effectLst/>
                <a:latin typeface="fkGroteskNeue"/>
              </a:rPr>
              <a:t>=</a:t>
            </a:r>
            <a:r>
              <a:rPr lang="en-IN" b="0" i="0" dirty="0" err="1">
                <a:effectLst/>
                <a:latin typeface="fkGroteskNeue"/>
              </a:rPr>
              <a:t>rng</a:t>
            </a:r>
            <a:r>
              <a:rPr lang="en-IN" b="0" i="0" dirty="0">
                <a:effectLst/>
                <a:latin typeface="fkGroteskNeue"/>
              </a:rPr>
              <a:t>” ensures that the generator instance created earlier is used for sampling.</a:t>
            </a:r>
          </a:p>
          <a:p>
            <a:endParaRPr lang="en-IN" b="0" i="0" dirty="0">
              <a:effectLst/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 -  </a:t>
            </a:r>
            <a:r>
              <a:rPr lang="en-IN" b="0" i="0" dirty="0" err="1">
                <a:effectLst/>
                <a:latin typeface="fkGroteskNeue"/>
              </a:rPr>
              <a:t>plt.hist</a:t>
            </a:r>
            <a:r>
              <a:rPr lang="en-IN" b="0" i="0" dirty="0">
                <a:effectLst/>
                <a:latin typeface="fkGroteskNeue"/>
              </a:rPr>
              <a:t>(x, bins=10, alpha=0.7, </a:t>
            </a:r>
            <a:r>
              <a:rPr lang="en-IN" b="0" i="0" dirty="0" err="1">
                <a:effectLst/>
                <a:latin typeface="fkGroteskNeue"/>
              </a:rPr>
              <a:t>color</a:t>
            </a:r>
            <a:r>
              <a:rPr lang="en-IN" b="0" i="0" dirty="0">
                <a:effectLst/>
                <a:latin typeface="fkGroteskNeue"/>
              </a:rPr>
              <a:t>='blue', </a:t>
            </a:r>
            <a:r>
              <a:rPr lang="en-IN" b="0" i="0" dirty="0" err="1">
                <a:effectLst/>
                <a:latin typeface="fkGroteskNeue"/>
              </a:rPr>
              <a:t>edgecolor</a:t>
            </a:r>
            <a:r>
              <a:rPr lang="en-IN" b="0" i="0" dirty="0">
                <a:effectLst/>
                <a:latin typeface="fkGroteskNeue"/>
              </a:rPr>
              <a:t>='black')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This command creates a histogram with 10 bins for the array x.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The alpha parameter makes the bars 70% opaque.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The blue </a:t>
            </a:r>
            <a:r>
              <a:rPr lang="en-IN" b="0" i="0" dirty="0" err="1">
                <a:effectLst/>
                <a:latin typeface="fkGroteskNeue"/>
              </a:rPr>
              <a:t>color</a:t>
            </a:r>
            <a:r>
              <a:rPr lang="en-IN" b="0" i="0" dirty="0">
                <a:effectLst/>
                <a:latin typeface="fkGroteskNeue"/>
              </a:rPr>
              <a:t> and black edges improve the readability.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  -  </a:t>
            </a:r>
            <a:r>
              <a:rPr lang="en-IN" b="0" i="0" dirty="0" err="1">
                <a:effectLst/>
                <a:latin typeface="fkGroteskNeue"/>
              </a:rPr>
              <a:t>plt.title</a:t>
            </a:r>
            <a:r>
              <a:rPr lang="en-IN" b="0" i="0" dirty="0">
                <a:effectLst/>
                <a:latin typeface="fkGroteskNeue"/>
              </a:rPr>
              <a:t>(</a:t>
            </a:r>
            <a:r>
              <a:rPr lang="en-IN" b="0" i="0" dirty="0" err="1">
                <a:effectLst/>
                <a:latin typeface="fkGroteskNeue"/>
              </a:rPr>
              <a:t>f"Histogram</a:t>
            </a:r>
            <a:r>
              <a:rPr lang="en-IN" b="0" i="0" dirty="0">
                <a:effectLst/>
                <a:latin typeface="fkGroteskNeue"/>
              </a:rPr>
              <a:t> of Gamma({</a:t>
            </a:r>
            <a:r>
              <a:rPr lang="en-IN" b="0" i="0" dirty="0" err="1">
                <a:effectLst/>
                <a:latin typeface="fkGroteskNeue"/>
              </a:rPr>
              <a:t>a_star</a:t>
            </a:r>
            <a:r>
              <a:rPr lang="en-IN" b="0" i="0" dirty="0">
                <a:effectLst/>
                <a:latin typeface="fkGroteskNeue"/>
              </a:rPr>
              <a:t>}, {</a:t>
            </a:r>
            <a:r>
              <a:rPr lang="en-IN" b="0" i="0" dirty="0" err="1">
                <a:effectLst/>
                <a:latin typeface="fkGroteskNeue"/>
              </a:rPr>
              <a:t>b_star</a:t>
            </a:r>
            <a:r>
              <a:rPr lang="en-IN" b="0" i="0" dirty="0">
                <a:effectLst/>
                <a:latin typeface="fkGroteskNeue"/>
              </a:rPr>
              <a:t>}) Sample")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The title clearly describes that the data comes from Gamma(2, 2).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  -  </a:t>
            </a:r>
            <a:r>
              <a:rPr lang="en-IN" b="0" i="0" dirty="0" err="1">
                <a:effectLst/>
                <a:latin typeface="fkGroteskNeue"/>
              </a:rPr>
              <a:t>plt.xlabel</a:t>
            </a:r>
            <a:r>
              <a:rPr lang="en-IN" b="0" i="0" dirty="0">
                <a:effectLst/>
                <a:latin typeface="fkGroteskNeue"/>
              </a:rPr>
              <a:t>("Value") and </a:t>
            </a:r>
            <a:r>
              <a:rPr lang="en-IN" b="0" i="0" dirty="0" err="1">
                <a:effectLst/>
                <a:latin typeface="fkGroteskNeue"/>
              </a:rPr>
              <a:t>plt.ylabel</a:t>
            </a:r>
            <a:r>
              <a:rPr lang="en-IN" b="0" i="0" dirty="0">
                <a:effectLst/>
                <a:latin typeface="fkGroteskNeue"/>
              </a:rPr>
              <a:t>("Frequency")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These label the x-axis (the observed values) and the y-axis (how often they occur).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  -  </a:t>
            </a:r>
            <a:r>
              <a:rPr lang="en-IN" b="0" i="0" dirty="0" err="1">
                <a:effectLst/>
                <a:latin typeface="fkGroteskNeue"/>
              </a:rPr>
              <a:t>plt.grid</a:t>
            </a:r>
            <a:r>
              <a:rPr lang="en-IN" b="0" i="0" dirty="0">
                <a:effectLst/>
                <a:latin typeface="fkGroteskNeue"/>
              </a:rPr>
              <a:t>(True)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This adds gridlines to the plot for better visual aid.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  -  </a:t>
            </a:r>
            <a:r>
              <a:rPr lang="en-IN" b="0" i="0" dirty="0" err="1">
                <a:effectLst/>
                <a:latin typeface="fkGroteskNeue"/>
              </a:rPr>
              <a:t>plt.show</a:t>
            </a:r>
            <a:r>
              <a:rPr lang="en-IN" b="0" i="0" dirty="0">
                <a:effectLst/>
                <a:latin typeface="fkGroteskNeue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likelihood </a:t>
            </a:r>
            <a:br>
              <a:rPr lang="en-US" dirty="0"/>
            </a:br>
            <a:r>
              <a:rPr lang="en-US" dirty="0"/>
              <a:t>2 2 20</a:t>
            </a:r>
          </a:p>
          <a:p>
            <a:r>
              <a:rPr lang="en-US" dirty="0"/>
              <a:t>2 2 50</a:t>
            </a:r>
          </a:p>
          <a:p>
            <a:r>
              <a:rPr lang="en-US" dirty="0"/>
              <a:t>3 1 20</a:t>
            </a:r>
          </a:p>
          <a:p>
            <a:r>
              <a:rPr lang="en-US" dirty="0"/>
              <a:t>1.5 2.5 100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1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b="0" i="0" dirty="0">
                <a:effectLst/>
                <a:latin typeface="fkGroteskNeue"/>
              </a:rPr>
              <a:t> a. Initialize a and b from the given initial guesses.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  b. Compute the gradient components: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</a:t>
            </a:r>
            <a:r>
              <a:rPr lang="en-IN" b="0" i="0" dirty="0" err="1">
                <a:effectLst/>
                <a:latin typeface="fkGroteskNeue"/>
              </a:rPr>
              <a:t>grad_a</a:t>
            </a:r>
            <a:r>
              <a:rPr lang="en-IN" b="0" i="0" dirty="0">
                <a:effectLst/>
                <a:latin typeface="fkGroteskNeue"/>
              </a:rPr>
              <a:t> = </a:t>
            </a:r>
            <a:r>
              <a:rPr lang="en-IN" b="0" i="0" dirty="0" err="1">
                <a:effectLst/>
                <a:latin typeface="fkGroteskNeue"/>
              </a:rPr>
              <a:t>n·log</a:t>
            </a:r>
            <a:r>
              <a:rPr lang="en-IN" b="0" i="0" dirty="0">
                <a:effectLst/>
                <a:latin typeface="fkGroteskNeue"/>
              </a:rPr>
              <a:t>(b) – </a:t>
            </a:r>
            <a:r>
              <a:rPr lang="en-IN" b="0" i="0" dirty="0" err="1">
                <a:effectLst/>
                <a:latin typeface="fkGroteskNeue"/>
              </a:rPr>
              <a:t>n·digamma</a:t>
            </a:r>
            <a:r>
              <a:rPr lang="en-IN" b="0" i="0" dirty="0">
                <a:effectLst/>
                <a:latin typeface="fkGroteskNeue"/>
              </a:rPr>
              <a:t>(a) + </a:t>
            </a:r>
            <a:r>
              <a:rPr lang="el-GR" b="0" i="0" dirty="0">
                <a:effectLst/>
                <a:latin typeface="fkGroteskNeue"/>
              </a:rPr>
              <a:t>Σ[</a:t>
            </a:r>
            <a:r>
              <a:rPr lang="en-IN" b="0" i="0" dirty="0">
                <a:effectLst/>
                <a:latin typeface="fkGroteskNeue"/>
              </a:rPr>
              <a:t>log(x)]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     (digamma(a) is the derivative of log(</a:t>
            </a:r>
            <a:r>
              <a:rPr lang="el-GR" b="0" i="0" dirty="0">
                <a:effectLst/>
                <a:latin typeface="fkGroteskNeue"/>
              </a:rPr>
              <a:t>Γ(</a:t>
            </a:r>
            <a:r>
              <a:rPr lang="en-IN" b="0" i="0" dirty="0">
                <a:effectLst/>
                <a:latin typeface="fkGroteskNeue"/>
              </a:rPr>
              <a:t>a)); see </a:t>
            </a:r>
            <a:r>
              <a:rPr lang="en-IN" b="0" i="0" dirty="0">
                <a:effectLst/>
                <a:latin typeface="fkGroteskNeue"/>
                <a:hlinkClick r:id="rId3"/>
              </a:rPr>
              <a:t>https://docs.scipy.org/doc/scipy/reference/special.html#digamma</a:t>
            </a:r>
            <a:endParaRPr lang="en-IN" b="0" i="0" dirty="0">
              <a:effectLst/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</a:t>
            </a:r>
            <a:r>
              <a:rPr lang="en-IN" b="0" i="0" dirty="0" err="1">
                <a:effectLst/>
                <a:latin typeface="fkGroteskNeue"/>
              </a:rPr>
              <a:t>grad_b</a:t>
            </a:r>
            <a:r>
              <a:rPr lang="en-IN" b="0" i="0" dirty="0">
                <a:effectLst/>
                <a:latin typeface="fkGroteskNeue"/>
              </a:rPr>
              <a:t> = </a:t>
            </a:r>
            <a:r>
              <a:rPr lang="en-IN" b="0" i="0" dirty="0" err="1">
                <a:effectLst/>
                <a:latin typeface="fkGroteskNeue"/>
              </a:rPr>
              <a:t>n·a</a:t>
            </a:r>
            <a:r>
              <a:rPr lang="en-IN" b="0" i="0" dirty="0">
                <a:effectLst/>
                <a:latin typeface="fkGroteskNeue"/>
              </a:rPr>
              <a:t>/b – </a:t>
            </a:r>
            <a:r>
              <a:rPr lang="el-GR" b="0" i="0" dirty="0">
                <a:effectLst/>
                <a:latin typeface="fkGroteskNeue"/>
              </a:rPr>
              <a:t>Σ[</a:t>
            </a:r>
            <a:r>
              <a:rPr lang="en-IN" b="0" i="0" dirty="0">
                <a:effectLst/>
                <a:latin typeface="fkGroteskNeue"/>
              </a:rPr>
              <a:t>x]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  c. Compute the Hessian (matrix of second derivatives):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</a:t>
            </a:r>
            <a:r>
              <a:rPr lang="en-IN" b="0" i="0" dirty="0" err="1">
                <a:effectLst/>
                <a:latin typeface="fkGroteskNeue"/>
              </a:rPr>
              <a:t>hess_aa</a:t>
            </a:r>
            <a:r>
              <a:rPr lang="en-IN" b="0" i="0" dirty="0">
                <a:effectLst/>
                <a:latin typeface="fkGroteskNeue"/>
              </a:rPr>
              <a:t> = –</a:t>
            </a:r>
            <a:r>
              <a:rPr lang="en-IN" b="0" i="0" dirty="0" err="1">
                <a:effectLst/>
                <a:latin typeface="fkGroteskNeue"/>
              </a:rPr>
              <a:t>n·polygamma</a:t>
            </a:r>
            <a:r>
              <a:rPr lang="en-IN" b="0" i="0" dirty="0">
                <a:effectLst/>
                <a:latin typeface="fkGroteskNeue"/>
              </a:rPr>
              <a:t>(1, a)      (</a:t>
            </a:r>
            <a:r>
              <a:rPr lang="en-IN" b="0" i="0" dirty="0" err="1">
                <a:effectLst/>
                <a:latin typeface="fkGroteskNeue"/>
              </a:rPr>
              <a:t>polygamma</a:t>
            </a:r>
            <a:r>
              <a:rPr lang="en-IN" b="0" i="0" dirty="0">
                <a:effectLst/>
                <a:latin typeface="fkGroteskNeue"/>
              </a:rPr>
              <a:t>(1, a) is the </a:t>
            </a:r>
            <a:r>
              <a:rPr lang="en-IN" b="0" i="0" dirty="0" err="1">
                <a:effectLst/>
                <a:latin typeface="fkGroteskNeue"/>
              </a:rPr>
              <a:t>trigamma</a:t>
            </a:r>
            <a:r>
              <a:rPr lang="en-IN" b="0" i="0" dirty="0">
                <a:effectLst/>
                <a:latin typeface="fkGroteskNeue"/>
              </a:rPr>
              <a:t> function)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</a:t>
            </a:r>
            <a:r>
              <a:rPr lang="en-IN" b="0" i="0" dirty="0" err="1">
                <a:effectLst/>
                <a:latin typeface="fkGroteskNeue"/>
              </a:rPr>
              <a:t>hess_bb</a:t>
            </a:r>
            <a:r>
              <a:rPr lang="en-IN" b="0" i="0" dirty="0">
                <a:effectLst/>
                <a:latin typeface="fkGroteskNeue"/>
              </a:rPr>
              <a:t> = –</a:t>
            </a:r>
            <a:r>
              <a:rPr lang="en-IN" b="0" i="0" dirty="0" err="1">
                <a:effectLst/>
                <a:latin typeface="fkGroteskNeue"/>
              </a:rPr>
              <a:t>n·a</a:t>
            </a:r>
            <a:r>
              <a:rPr lang="en-IN" b="0" i="0" dirty="0">
                <a:effectLst/>
                <a:latin typeface="fkGroteskNeue"/>
              </a:rPr>
              <a:t>/(b²)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   – </a:t>
            </a:r>
            <a:r>
              <a:rPr lang="en-IN" b="0" i="0" dirty="0" err="1">
                <a:effectLst/>
                <a:latin typeface="fkGroteskNeue"/>
              </a:rPr>
              <a:t>hess_ab</a:t>
            </a:r>
            <a:r>
              <a:rPr lang="en-IN" b="0" i="0" dirty="0">
                <a:effectLst/>
                <a:latin typeface="fkGroteskNeue"/>
              </a:rPr>
              <a:t> = n/b               (the mixed partial derivative)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  d. Solve the linear system (Hessian · step = gradient) for the update step.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  e. Update a and b: </a:t>
            </a:r>
            <a:r>
              <a:rPr lang="en-IN" b="0" i="0" dirty="0" err="1">
                <a:effectLst/>
                <a:latin typeface="fkGroteskNeue"/>
              </a:rPr>
              <a:t>a_new</a:t>
            </a:r>
            <a:r>
              <a:rPr lang="en-IN" b="0" i="0" dirty="0">
                <a:effectLst/>
                <a:latin typeface="fkGroteskNeue"/>
              </a:rPr>
              <a:t> = a – step and </a:t>
            </a:r>
            <a:r>
              <a:rPr lang="en-IN" b="0" i="0" dirty="0" err="1">
                <a:effectLst/>
                <a:latin typeface="fkGroteskNeue"/>
              </a:rPr>
              <a:t>b_new</a:t>
            </a:r>
            <a:r>
              <a:rPr lang="en-IN" b="0" i="0" dirty="0">
                <a:effectLst/>
                <a:latin typeface="fkGroteskNeue"/>
              </a:rPr>
              <a:t> = b – step</a:t>
            </a:r>
            <a:r>
              <a:rPr lang="en-IN" b="0" i="0" dirty="0">
                <a:effectLst/>
                <a:latin typeface="var(--font-berkeley-mono)"/>
              </a:rPr>
              <a:t>1</a:t>
            </a:r>
            <a:r>
              <a:rPr lang="en-IN" b="0" i="0" dirty="0">
                <a:effectLst/>
                <a:latin typeface="fkGroteskNeue"/>
              </a:rPr>
              <a:t>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  f. If either new value is nonpositive, the loop stops (this check is important because the Gamma parameters must be positive).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  g. The stopping criterion is based on the relative change in the log-likelihood.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 - If convergence is reached within </a:t>
            </a:r>
            <a:r>
              <a:rPr lang="en-IN" b="0" i="0" dirty="0" err="1">
                <a:effectLst/>
                <a:latin typeface="fkGroteskNeue"/>
              </a:rPr>
              <a:t>max_iter</a:t>
            </a:r>
            <a:r>
              <a:rPr lang="en-IN" b="0" i="0" dirty="0">
                <a:effectLst/>
                <a:latin typeface="fkGroteskNeue"/>
              </a:rPr>
              <a:t> iterations, the function returns the new estimates and the number of iterations; otherwise, it returns the last computed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start seeing more jagged peaks</a:t>
            </a:r>
          </a:p>
          <a:p>
            <a:endParaRPr lang="en-US" dirty="0"/>
          </a:p>
          <a:p>
            <a:r>
              <a:rPr lang="en-US" dirty="0"/>
              <a:t>Increase bandwidth too. Much, smooth out</a:t>
            </a:r>
          </a:p>
          <a:p>
            <a:r>
              <a:rPr lang="en-US" dirty="0"/>
              <a:t>Possibly lose out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Default is </a:t>
            </a:r>
            <a:r>
              <a:rPr lang="en-US" dirty="0" err="1"/>
              <a:t>scott</a:t>
            </a:r>
            <a:r>
              <a:rPr lang="en-US" dirty="0"/>
              <a:t> or </a:t>
            </a:r>
            <a:r>
              <a:rPr lang="en-US" dirty="0" err="1"/>
              <a:t>silverman</a:t>
            </a:r>
            <a:endParaRPr lang="en-US" dirty="0"/>
          </a:p>
          <a:p>
            <a:r>
              <a:rPr lang="en-US" dirty="0"/>
              <a:t>Estimating </a:t>
            </a:r>
          </a:p>
          <a:p>
            <a:endParaRPr lang="en-US" dirty="0"/>
          </a:p>
          <a:p>
            <a:r>
              <a:rPr lang="en-US" dirty="0"/>
              <a:t>Bivariate KDE plot &gt; contours?</a:t>
            </a:r>
          </a:p>
          <a:p>
            <a:endParaRPr lang="en-US" dirty="0"/>
          </a:p>
          <a:p>
            <a:r>
              <a:rPr lang="en-US" dirty="0"/>
              <a:t>Highest density closest to you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9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kGroteskNeue"/>
              </a:rPr>
              <a:t>Simulate realizations of a GP using the covariance matrix derived from the kernel</a:t>
            </a:r>
          </a:p>
          <a:p>
            <a:endParaRPr lang="en-IN" b="0" i="0" dirty="0">
              <a:effectLst/>
              <a:latin typeface="fkGroteskNeue"/>
            </a:endParaRPr>
          </a:p>
          <a:p>
            <a:r>
              <a:rPr lang="en-IN" b="1" i="0" dirty="0">
                <a:solidFill>
                  <a:srgbClr val="B294BB"/>
                </a:solidFill>
                <a:effectLst/>
                <a:latin typeface="berkeleyMono"/>
              </a:rPr>
              <a:t>def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squared_exponential_kernel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(x1, x2,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sigma_f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l): x1 = np.atleast_2d(x1).T x2 = np.atleast_2d(x2).T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sqdist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=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</a:t>
            </a:r>
            <a:r>
              <a:rPr lang="en-IN" b="0" i="0" dirty="0" err="1">
                <a:solidFill>
                  <a:srgbClr val="DE935F"/>
                </a:solidFill>
                <a:effectLst/>
                <a:latin typeface="berkeleyMono"/>
              </a:rPr>
              <a:t>sum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).reshape(-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 +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</a:t>
            </a:r>
            <a:r>
              <a:rPr lang="en-IN" b="0" i="0" dirty="0" err="1">
                <a:solidFill>
                  <a:srgbClr val="DE935F"/>
                </a:solidFill>
                <a:effectLst/>
                <a:latin typeface="berkeleyMono"/>
              </a:rPr>
              <a:t>sum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(x2**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 -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np.dot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(x1, x2.T) </a:t>
            </a:r>
            <a:r>
              <a:rPr lang="en-IN" b="1" i="0" dirty="0">
                <a:solidFill>
                  <a:srgbClr val="B294BB"/>
                </a:solidFill>
                <a:effectLst/>
                <a:latin typeface="berkeleyMono"/>
              </a:rPr>
              <a:t>return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sigma_f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np.exp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(-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0.5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/ l**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sqdist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BB44-A8CF-2725-6987-23D9C600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C8989-4716-620E-87A5-E59B8A6F9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3132D-718B-B37B-95DE-8853BE0F1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fkGroteskNeue"/>
              </a:rPr>
              <a:t>Simulate realizations of a GP using the covariance matrix derived from the kernel</a:t>
            </a:r>
          </a:p>
          <a:p>
            <a:endParaRPr lang="en-IN" b="0" i="0" dirty="0">
              <a:effectLst/>
              <a:latin typeface="fkGroteskNeue"/>
            </a:endParaRPr>
          </a:p>
          <a:p>
            <a:r>
              <a:rPr lang="en-IN" b="1" i="0" dirty="0">
                <a:solidFill>
                  <a:srgbClr val="B294BB"/>
                </a:solidFill>
                <a:effectLst/>
                <a:latin typeface="berkeleyMono"/>
              </a:rPr>
              <a:t>def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squared_exponential_kernel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(x1, x2,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sigma_f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l): x1 = np.atleast_2d(x1).T x2 = np.atleast_2d(x2).T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sqdist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=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</a:t>
            </a:r>
            <a:r>
              <a:rPr lang="en-IN" b="0" i="0" dirty="0" err="1">
                <a:solidFill>
                  <a:srgbClr val="DE935F"/>
                </a:solidFill>
                <a:effectLst/>
                <a:latin typeface="berkeleyMono"/>
              </a:rPr>
              <a:t>sum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).reshape(-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 +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</a:t>
            </a:r>
            <a:r>
              <a:rPr lang="en-IN" b="0" i="0" dirty="0" err="1">
                <a:solidFill>
                  <a:srgbClr val="DE935F"/>
                </a:solidFill>
                <a:effectLst/>
                <a:latin typeface="berkeleyMono"/>
              </a:rPr>
              <a:t>sum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(x2**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,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1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 - 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np.dot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(x1, x2.T) </a:t>
            </a:r>
            <a:r>
              <a:rPr lang="en-IN" b="1" i="0" dirty="0">
                <a:solidFill>
                  <a:srgbClr val="B294BB"/>
                </a:solidFill>
                <a:effectLst/>
                <a:latin typeface="berkeleyMono"/>
              </a:rPr>
              <a:t>return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sigma_f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np.exp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(-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0.5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/ l**</a:t>
            </a:r>
            <a:r>
              <a:rPr lang="en-IN" b="0" i="0" dirty="0">
                <a:solidFill>
                  <a:srgbClr val="DE935F"/>
                </a:solidFill>
                <a:effectLst/>
                <a:latin typeface="berkeleyMono"/>
              </a:rPr>
              <a:t>2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 * </a:t>
            </a:r>
            <a:r>
              <a:rPr lang="en-IN" b="0" i="0" dirty="0" err="1">
                <a:solidFill>
                  <a:srgbClr val="C5C8C6"/>
                </a:solidFill>
                <a:effectLst/>
                <a:latin typeface="berkeleyMono"/>
              </a:rPr>
              <a:t>sqdist</a:t>
            </a:r>
            <a:r>
              <a:rPr lang="en-IN" b="0" i="0" dirty="0">
                <a:solidFill>
                  <a:srgbClr val="C5C8C6"/>
                </a:solidFill>
                <a:effectLst/>
                <a:latin typeface="berkeleyMono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EA6F7-3352-3ACB-7402-1E679A9BF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fit term: yᵀK⁻¹y</a:t>
            </a:r>
          </a:p>
          <a:p>
            <a:r>
              <a:rPr lang="en-US" dirty="0"/>
              <a:t>Complexity penalty: </a:t>
            </a:r>
            <a:r>
              <a:rPr lang="en-US" dirty="0" err="1"/>
              <a:t>log|K</a:t>
            </a:r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Balances model accuracy and complexity</a:t>
            </a:r>
          </a:p>
          <a:p>
            <a:endParaRPr lang="en-US" dirty="0"/>
          </a:p>
          <a:p>
            <a:endParaRPr lang="en-US" dirty="0"/>
          </a:p>
          <a:p>
            <a:r>
              <a:rPr lang="en-IN" b="0" i="0" dirty="0">
                <a:effectLst/>
                <a:latin typeface="fkGroteskNeue"/>
              </a:rPr>
              <a:t>Data fit term: yᵀK⁻¹y</a:t>
            </a:r>
          </a:p>
          <a:p>
            <a:r>
              <a:rPr lang="en-IN" b="0" i="0" dirty="0">
                <a:effectLst/>
                <a:latin typeface="fkGroteskNeue"/>
              </a:rPr>
              <a:t>Sa</a:t>
            </a:r>
          </a:p>
          <a:p>
            <a:pPr lvl="1"/>
            <a:endParaRPr lang="en-IN" b="0" i="0" dirty="0">
              <a:effectLst/>
              <a:latin typeface="fkGroteskNeue"/>
            </a:endParaRPr>
          </a:p>
          <a:p>
            <a:r>
              <a:rPr lang="en-US" dirty="0"/>
              <a:t>Convexity guarantees for Matern kernels</a:t>
            </a:r>
          </a:p>
          <a:p>
            <a:r>
              <a:rPr lang="en-US" dirty="0"/>
              <a:t>Regularization via 1e-6*</a:t>
            </a:r>
            <a:r>
              <a:rPr lang="en-US" dirty="0" err="1"/>
              <a:t>np.eye</a:t>
            </a:r>
            <a:r>
              <a:rPr lang="en-US" dirty="0"/>
              <a:t> ensures numerical stability</a:t>
            </a:r>
          </a:p>
          <a:p>
            <a:r>
              <a:rPr lang="en-US" dirty="0"/>
              <a:t>Bounds prevent unrealistic length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BA5A8-EB9B-E741-97FD-666FF055B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8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B515-9337-7E37-03B2-F7E3B1247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6AF0-EA52-5D4F-5424-77D89DA7F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057E-863E-22F4-F7A9-7B01D604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EED0-E010-035D-9E8E-3541D6B8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A940-A92B-0DE2-16E9-4622D0A7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7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2615-CAC4-BADE-9868-609E6CF0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BD83A-0800-C322-6B64-F87C2B797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11D63-71C1-DBB9-240E-F418A2E3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E3E16-F058-41B1-7613-895D434F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85C5-0208-9DE6-0E3F-831EDC47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FEB2B-62B1-B701-F8F7-ECC023590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90D15-DE2E-84F2-16B6-3624F8AC3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7C041-9661-71BD-B7F1-C2F0533E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A2E3-771F-A480-BFC3-B44B3FA1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04973-7C4E-EC19-0998-8FAADB36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4062-98D0-CC32-D05B-2B16537C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4D16-4746-60DF-9963-D12E03246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C82E-2C79-69D1-CEDE-9B6F6610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B576-05DB-94A7-5046-C0509EC9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CC0B-E729-4231-403F-DB9F1840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486D-41D0-C08D-2680-6766B8BE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A61D1-6909-F987-7685-615A3B2F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A638-296B-7DCB-E5A6-5E610773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BA1C2-9E12-FD7F-B509-4C57349F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18DFE-14E0-6A6C-4E7E-96DF7264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572D-8FCE-C1DA-D415-309BE292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E24D-E661-063E-9AEB-0CF59F5F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6491F-1E47-8C89-957A-94FE1C7AB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9EA48-9A6C-11A1-4BAC-18AAE958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3843-54F6-CE01-6E34-5F0972C2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F036C-CBD9-225C-04E5-CA6FC322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9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CB1B-430D-AFC2-0B0E-6E44E3DD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41B36-086D-EB2C-CA37-F308A3AD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CBECB-3D35-A456-0D88-9CA338599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6DB1D-33B2-3092-DFBE-319786A1F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53EEE-2129-741C-7AB0-C6799AB12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B6690-7C96-DA75-F962-0C195A2C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B823-FFC8-E48C-9E5C-201C5E94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7D99D9-DC2E-A851-F7B0-32304F77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5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9945-560D-5DFE-17D0-5D7AAC28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76037-6401-3618-75C5-C486E96B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2F593-4E61-A3B4-685C-6C6F0EA0F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5E25E-4C55-929D-A69A-7B6CD588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7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29F5D-68CB-F73C-B4F7-BEC78EA8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0B1E2-0133-9E40-47C1-F267D09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B2CAB-A86F-A4A5-AAB5-5D2B45D2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7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4ED-DEF4-AE0C-1190-6F2202FE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60D4-4966-E055-B367-5616EFEB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8331-93E3-A19D-AEE1-1310F6B75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FACD5-F5BD-F109-1B84-6A14FEF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5B227-040A-B013-CE8B-887D6493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B29-B4BD-B719-DD99-B53421B5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4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6CA1-07F3-54BA-0756-C9004B7D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3E18A-A16A-4F79-827C-02B0A59ED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05BBE-A057-4B80-3320-35E9D5C49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6A81F-76E4-2A18-4EEB-F585CF61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7285-FEDE-5247-2933-8575E2E4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CAA46-D4B4-ABBF-31AA-F162427E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4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240B6-D30E-5B04-D7A1-CB2FAFAE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707D7-283B-99DA-476C-B49143F4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E974D-69A9-9FC4-F6A8-B69B19646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6548D-74B4-9F03-7B3F-CCAAA9D31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F0C8E-CD68-A689-96BD-8587F5919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0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cipy.org/doc/scipy/reference/special.html#digamma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26ED-B609-B45E-E111-0E3D00087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381000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Probability &amp; Statistics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613F0-9557-94C8-1C78-79B1F9F15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4" y="1676400"/>
            <a:ext cx="5638796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accent5">
                    <a:alpha val="55000"/>
                  </a:schemeClr>
                </a:solidFill>
              </a:rPr>
              <a:t>Shubhankar</a:t>
            </a:r>
          </a:p>
          <a:p>
            <a:pPr algn="l"/>
            <a:r>
              <a:rPr lang="en-US" dirty="0">
                <a:solidFill>
                  <a:schemeClr val="accent6">
                    <a:lumMod val="75000"/>
                    <a:alpha val="55000"/>
                  </a:schemeClr>
                </a:solidFill>
              </a:rPr>
              <a:t>HPC - AI</a:t>
            </a:r>
          </a:p>
          <a:p>
            <a:pPr algn="l"/>
            <a:r>
              <a:rPr lang="en-US" dirty="0">
                <a:solidFill>
                  <a:schemeClr val="accent6">
                    <a:lumMod val="75000"/>
                    <a:alpha val="55000"/>
                  </a:schemeClr>
                </a:solidFill>
              </a:rPr>
              <a:t>Mines Paris – PSL</a:t>
            </a:r>
          </a:p>
          <a:p>
            <a:pPr algn="l"/>
            <a:r>
              <a:rPr lang="en-US" dirty="0">
                <a:solidFill>
                  <a:schemeClr val="accent6">
                    <a:lumMod val="75000"/>
                    <a:alpha val="55000"/>
                  </a:schemeClr>
                </a:solidFill>
              </a:rPr>
              <a:t>Under the guidance of professor Dr. </a:t>
            </a:r>
            <a:r>
              <a:rPr lang="en-US" b="1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</a:rPr>
              <a:t>Miguel Munoz Zuniga (</a:t>
            </a:r>
            <a:r>
              <a:rPr lang="en-IN" b="1" dirty="0">
                <a:solidFill>
                  <a:srgbClr val="444444"/>
                </a:solidFill>
                <a:latin typeface="Muli-Regular"/>
              </a:rPr>
              <a:t>IFPEN</a:t>
            </a:r>
            <a:r>
              <a:rPr lang="en-US" b="1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</a:rPr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9" name="Picture 8" descr="A logo with blue text&#10;&#10;Description automatically generated">
            <a:extLst>
              <a:ext uri="{FF2B5EF4-FFF2-40B4-BE49-F238E27FC236}">
                <a16:creationId xmlns:a16="http://schemas.microsoft.com/office/drawing/2014/main" id="{ABB7D2D5-2997-EE4A-2B1C-8732195B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436996"/>
            <a:ext cx="4114800" cy="1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4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E7CB-E88A-FD86-44AA-B23F864A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Calibration of the hyper-parameters of a gaussian process regressor by maximum likelihood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73AC-6CDC-0F68-4520-1D161AA9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825625"/>
            <a:ext cx="3581400" cy="4351338"/>
          </a:xfrm>
        </p:spPr>
        <p:txBody>
          <a:bodyPr>
            <a:norm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n-IN" sz="1800" b="0" i="0" dirty="0">
                <a:effectLst/>
                <a:latin typeface="fkGroteskNeue"/>
              </a:rPr>
              <a:t>Defining a covariance function (kernel) that measures similarity between inputs.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n-IN" sz="1800" b="0" i="0" dirty="0">
                <a:effectLst/>
                <a:latin typeface="fkGroteskNeue"/>
              </a:rPr>
              <a:t>Simulating a GP realization.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b="0" i="0" dirty="0">
                <a:effectLst/>
                <a:latin typeface="fkGroteskNeue"/>
              </a:rPr>
              <a:t>Computing the negative log marginal likelihood  based on the chosen kernel and data.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800" b="0" i="0" dirty="0">
                <a:effectLst/>
                <a:latin typeface="fkGroteskNeue"/>
              </a:rPr>
              <a:t>Using an optimizer to adjust the hyper‐parameters to minimize the negative log marginal likelihood .</a:t>
            </a:r>
          </a:p>
          <a:p>
            <a:pPr marL="0" indent="0">
              <a:buNone/>
            </a:pPr>
            <a:br>
              <a:rPr lang="en-IN" sz="1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9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0BCA-372A-2484-D1AA-89AC7E5D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08B1-B174-1786-FD2F-C6B9B542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Calibration of the hyper-parameters of a gaussian process regressor by maximum likelihood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261D1-8F00-0103-9AB2-855B49240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825625"/>
            <a:ext cx="3581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This kernel controls the smoothness of GP realizations through the length-scale parameter </a:t>
            </a:r>
            <a:r>
              <a:rPr lang="el-GR" sz="1800" dirty="0"/>
              <a:t>λ. </a:t>
            </a:r>
            <a:endParaRPr lang="en-US" sz="1800" dirty="0"/>
          </a:p>
          <a:p>
            <a:r>
              <a:rPr lang="en-US" sz="1800" dirty="0"/>
              <a:t>Larger </a:t>
            </a:r>
            <a:r>
              <a:rPr lang="el-GR" sz="1800" dirty="0"/>
              <a:t>λ </a:t>
            </a:r>
            <a:r>
              <a:rPr lang="en-US" sz="1800" dirty="0"/>
              <a:t>values produce smoother functions, while smaller values increase variability</a:t>
            </a:r>
          </a:p>
          <a:p>
            <a:r>
              <a:rPr lang="en-US" sz="1800" dirty="0"/>
              <a:t>Gaussian Process</a:t>
            </a:r>
          </a:p>
          <a:p>
            <a:pPr lvl="1"/>
            <a:r>
              <a:rPr lang="en-US" sz="1400" dirty="0"/>
              <a:t>Compute covariance matrix using Equation </a:t>
            </a:r>
          </a:p>
          <a:p>
            <a:pPr lvl="1"/>
            <a:r>
              <a:rPr lang="en-US" sz="1400" dirty="0"/>
              <a:t>Generate correlated Gaussian samples via Cholesky decomposition</a:t>
            </a:r>
          </a:p>
          <a:p>
            <a:pPr lvl="1"/>
            <a:r>
              <a:rPr lang="en-US" sz="1400" dirty="0"/>
              <a:t>Multiple realizations demonstrate the prior distribution over functions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B24E1-89D7-D7BB-2ACD-F8A2D06B141D}"/>
              </a:ext>
            </a:extLst>
          </p:cNvPr>
          <p:cNvSpPr txBox="1"/>
          <p:nvPr/>
        </p:nvSpPr>
        <p:spPr>
          <a:xfrm>
            <a:off x="139700" y="1949271"/>
            <a:ext cx="7175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covariance_function</a:t>
            </a:r>
            <a:r>
              <a:rPr lang="en-US" dirty="0"/>
              <a:t>(x1, x2, lam):</a:t>
            </a:r>
          </a:p>
          <a:p>
            <a:r>
              <a:rPr lang="en-US" dirty="0"/>
              <a:t>    diff = </a:t>
            </a:r>
            <a:r>
              <a:rPr lang="en-US" dirty="0" err="1"/>
              <a:t>np.abs</a:t>
            </a:r>
            <a:r>
              <a:rPr lang="en-US" dirty="0"/>
              <a:t>(x1 - x2.T)</a:t>
            </a:r>
          </a:p>
          <a:p>
            <a:r>
              <a:rPr lang="en-US" dirty="0"/>
              <a:t>    return (1 + diff/lam + (diff**2)/(3*lam**2)) * </a:t>
            </a:r>
            <a:r>
              <a:rPr lang="en-US" dirty="0" err="1"/>
              <a:t>np.exp</a:t>
            </a:r>
            <a:r>
              <a:rPr lang="en-US" dirty="0"/>
              <a:t>(-diff/lam)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C421D-5A2E-FC11-9E2A-61D98231A325}"/>
              </a:ext>
            </a:extLst>
          </p:cNvPr>
          <p:cNvSpPr txBox="1"/>
          <p:nvPr/>
        </p:nvSpPr>
        <p:spPr>
          <a:xfrm>
            <a:off x="139700" y="45773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simulate_gaussian_process</a:t>
            </a:r>
            <a:r>
              <a:rPr lang="en-US" dirty="0"/>
              <a:t>(x, lam, sigma=1.0):</a:t>
            </a:r>
          </a:p>
          <a:p>
            <a:r>
              <a:rPr lang="en-US" dirty="0"/>
              <a:t>    </a:t>
            </a:r>
            <a:r>
              <a:rPr lang="en-US" dirty="0" err="1"/>
              <a:t>cov_matrix</a:t>
            </a:r>
            <a:r>
              <a:rPr lang="en-US" dirty="0"/>
              <a:t> = sigma**2 * </a:t>
            </a:r>
            <a:r>
              <a:rPr lang="en-US" dirty="0" err="1"/>
              <a:t>covariance_function</a:t>
            </a:r>
            <a:r>
              <a:rPr lang="en-US" dirty="0"/>
              <a:t>(x, x, lam)</a:t>
            </a:r>
          </a:p>
          <a:p>
            <a:r>
              <a:rPr lang="en-US" dirty="0"/>
              <a:t>    return </a:t>
            </a:r>
            <a:r>
              <a:rPr lang="en-US" dirty="0" err="1"/>
              <a:t>np.random.multivariate_normal</a:t>
            </a:r>
            <a:r>
              <a:rPr lang="en-US" dirty="0"/>
              <a:t>(</a:t>
            </a:r>
            <a:r>
              <a:rPr lang="en-US" dirty="0" err="1"/>
              <a:t>np.zeros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(x)), </a:t>
            </a:r>
            <a:r>
              <a:rPr lang="en-US" dirty="0" err="1"/>
              <a:t>cov_matrix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041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6BD3-3C4D-7017-B9B7-0DAA18FE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AA81-2BD0-B39C-9341-BF3C9CE3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Calibration of the hyper-parameters of a gaussian process regressor by maximum likelihood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AE93-AE9D-EA39-6BDA-DCF02A62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05" y="5043669"/>
            <a:ext cx="3234490" cy="1325563"/>
          </a:xfrm>
        </p:spPr>
        <p:txBody>
          <a:bodyPr>
            <a:normAutofit fontScale="92500" lnSpcReduction="10000"/>
          </a:bodyPr>
          <a:lstStyle/>
          <a:p>
            <a:r>
              <a:rPr lang="en-IN" sz="1200" b="0" i="1" dirty="0">
                <a:effectLst/>
                <a:latin typeface="fkGroteskNeue"/>
              </a:rPr>
              <a:t>Method</a:t>
            </a:r>
            <a:r>
              <a:rPr lang="en-IN" sz="1200" b="0" i="0" dirty="0">
                <a:effectLst/>
                <a:latin typeface="fkGroteskNeue"/>
              </a:rPr>
              <a:t>: Gradient descent on negative log-likelihood</a:t>
            </a:r>
          </a:p>
          <a:p>
            <a:r>
              <a:rPr lang="en-IN" sz="1200" b="0" i="0" dirty="0">
                <a:effectLst/>
                <a:latin typeface="fkGroteskNeue"/>
              </a:rPr>
              <a:t>Initial guesses (</a:t>
            </a:r>
            <a:r>
              <a:rPr lang="el-GR" sz="1200" b="0" i="0" dirty="0">
                <a:effectLst/>
                <a:latin typeface="fkGroteskNeue"/>
              </a:rPr>
              <a:t>σ_</a:t>
            </a:r>
            <a:r>
              <a:rPr lang="en-IN" sz="1200" b="0" i="0" dirty="0">
                <a:effectLst/>
                <a:latin typeface="fkGroteskNeue"/>
              </a:rPr>
              <a:t>f=1, l=1, noise=0.1)</a:t>
            </a:r>
            <a:endParaRPr lang="en-US" sz="1200" b="0" i="0" dirty="0">
              <a:effectLst/>
              <a:latin typeface="fkGroteskNeue"/>
            </a:endParaRPr>
          </a:p>
          <a:p>
            <a:r>
              <a:rPr lang="en-IN" sz="1200" b="0" i="1" dirty="0">
                <a:effectLst/>
                <a:latin typeface="fkGroteskNeue"/>
              </a:rPr>
              <a:t>Output</a:t>
            </a:r>
            <a:r>
              <a:rPr lang="en-IN" sz="1200" b="0" i="0" dirty="0">
                <a:effectLst/>
                <a:latin typeface="fkGroteskNeue"/>
              </a:rPr>
              <a:t>: Estimated </a:t>
            </a:r>
            <a:r>
              <a:rPr lang="el-GR" sz="1200" b="0" i="0" dirty="0">
                <a:effectLst/>
                <a:latin typeface="fkGroteskNeue"/>
              </a:rPr>
              <a:t>σ_</a:t>
            </a:r>
            <a:r>
              <a:rPr lang="en-IN" sz="1200" b="0" i="0" dirty="0">
                <a:effectLst/>
                <a:latin typeface="fkGroteskNeue"/>
              </a:rPr>
              <a:t>f, l, noise values</a:t>
            </a:r>
          </a:p>
          <a:p>
            <a:r>
              <a:rPr lang="en-IN" sz="1200" b="0" i="1" dirty="0">
                <a:effectLst/>
                <a:latin typeface="fkGroteskNeue"/>
              </a:rPr>
              <a:t>Experiment</a:t>
            </a:r>
            <a:r>
              <a:rPr lang="en-IN" sz="1200" b="0" i="0" dirty="0">
                <a:effectLst/>
                <a:latin typeface="fkGroteskNeue"/>
              </a:rPr>
              <a:t>: Change sample size (n=50 vs n=200) to see parameter convergence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4060D-E25D-4D49-EE95-1BC23480934D}"/>
              </a:ext>
            </a:extLst>
          </p:cNvPr>
          <p:cNvSpPr txBox="1"/>
          <p:nvPr/>
        </p:nvSpPr>
        <p:spPr>
          <a:xfrm>
            <a:off x="8422105" y="2053389"/>
            <a:ext cx="3112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This function combines the data fit term (involving the covariance inverse and the response) with a complexity penalty expressed as the log determinant of the covariance matrix.</a:t>
            </a:r>
            <a:endParaRPr lang="en-US" dirty="0"/>
          </a:p>
        </p:txBody>
      </p:sp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C872A1E-BC9A-3D87-6A1C-8A846133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6" y="2214545"/>
            <a:ext cx="3824334" cy="1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CF278-DDC1-9258-1ADA-754069FB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ED19-AE32-37E7-67F2-19CC169C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4A2C2518-F1AA-553D-4E9C-E38B9A83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1" y="1995362"/>
            <a:ext cx="5359400" cy="4140200"/>
          </a:xfrm>
          <a:prstGeom prst="rect">
            <a:avLst/>
          </a:prstGeom>
        </p:spPr>
      </p:pic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6EF583-E92E-9074-E39F-2800BA07D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8505" y="2128038"/>
            <a:ext cx="5619126" cy="11928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711F8-13A2-FCB5-B74A-CD0DFB9116ED}"/>
              </a:ext>
            </a:extLst>
          </p:cNvPr>
          <p:cNvSpPr txBox="1"/>
          <p:nvPr/>
        </p:nvSpPr>
        <p:spPr>
          <a:xfrm>
            <a:off x="6288505" y="3753853"/>
            <a:ext cx="561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The function simulates a GP by drawing samples from a multivariate normal distribution using the kernel-generated covariance matrix</a:t>
            </a:r>
            <a:endParaRPr lang="en-US" dirty="0"/>
          </a:p>
        </p:txBody>
      </p:sp>
      <p:pic>
        <p:nvPicPr>
          <p:cNvPr id="11" name="Picture 10" descr="A computer screen with many colorful text&#10;&#10;Description automatically generated">
            <a:extLst>
              <a:ext uri="{FF2B5EF4-FFF2-40B4-BE49-F238E27FC236}">
                <a16:creationId xmlns:a16="http://schemas.microsoft.com/office/drawing/2014/main" id="{621B3EFD-E775-2859-78D7-8F5AD4822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410" y="4741623"/>
            <a:ext cx="2820839" cy="18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9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1400-D8D1-0052-40B1-2156BF2D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Hyperparameters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49CE77-C664-F9D5-44B4-8406F59E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8687"/>
            <a:ext cx="6900569" cy="32981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7A9E1-E9D1-90E6-7244-C4FDAEC462E3}"/>
              </a:ext>
            </a:extLst>
          </p:cNvPr>
          <p:cNvSpPr txBox="1"/>
          <p:nvPr/>
        </p:nvSpPr>
        <p:spPr>
          <a:xfrm>
            <a:off x="7214016" y="1829611"/>
            <a:ext cx="45982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In Gaussian Process regression, the data are assumed to be drawn from a multivariate Gaussian defined by a covariance function (kernel).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kGroteskNeue"/>
              </a:rPr>
              <a:t>Use </a:t>
            </a:r>
            <a:r>
              <a:rPr lang="en-IN" b="0" i="0" dirty="0">
                <a:effectLst/>
                <a:latin typeface="fkGroteskNeue"/>
              </a:rPr>
              <a:t>squared exponential (Gaussian) kernel to construct the covariance matrix K for the training inputs 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The GP model depends on hyperparameters: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 </a:t>
            </a:r>
            <a:r>
              <a:rPr lang="el-GR" b="0" i="0" dirty="0">
                <a:effectLst/>
                <a:latin typeface="fkGroteskNeue"/>
              </a:rPr>
              <a:t>σ_</a:t>
            </a:r>
            <a:r>
              <a:rPr lang="en-IN" b="0" i="0" dirty="0">
                <a:effectLst/>
                <a:latin typeface="fkGroteskNeue"/>
              </a:rPr>
              <a:t>f (signal 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 l (length scale</a:t>
            </a:r>
            <a:endParaRPr lang="en-IN" dirty="0">
              <a:latin typeface="fkGrotesk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noise (observation noise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The marginal likelihood (or evidence) quantifies how well the hyperparameters explain the observed data 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8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A3EA-B01B-2F49-F03A-C9470170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pic>
        <p:nvPicPr>
          <p:cNvPr id="5" name="Content Placeholder 4" descr="A graph with a line and red dots&#10;&#10;Description automatically generated">
            <a:extLst>
              <a:ext uri="{FF2B5EF4-FFF2-40B4-BE49-F238E27FC236}">
                <a16:creationId xmlns:a16="http://schemas.microsoft.com/office/drawing/2014/main" id="{D6A14E58-9DC5-0E6E-DAD0-F2B0F616C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063" y="1883067"/>
            <a:ext cx="5283200" cy="4140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A4C3A-9021-C9CE-0738-F08DF3D391F0}"/>
              </a:ext>
            </a:extLst>
          </p:cNvPr>
          <p:cNvSpPr txBox="1"/>
          <p:nvPr/>
        </p:nvSpPr>
        <p:spPr>
          <a:xfrm>
            <a:off x="7555832" y="1951672"/>
            <a:ext cx="3797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This realization of the Gaussian Process using the covariance function defined for calibration with </a:t>
            </a:r>
            <a:r>
              <a:rPr lang="el-GR" b="0" i="0" dirty="0">
                <a:effectLst/>
                <a:latin typeface="fkGroteskNeue"/>
              </a:rPr>
              <a:t>λ, </a:t>
            </a:r>
            <a:r>
              <a:rPr lang="en-IN" b="0" i="0" dirty="0">
                <a:effectLst/>
                <a:latin typeface="fkGroteskNeue"/>
              </a:rPr>
              <a:t>used to compare with target functions like sin(4</a:t>
            </a:r>
            <a:r>
              <a:rPr lang="el-GR" b="0" i="0" dirty="0">
                <a:effectLst/>
                <a:latin typeface="fkGroteskNeue"/>
              </a:rPr>
              <a:t>π</a:t>
            </a:r>
            <a:r>
              <a:rPr lang="en-IN" b="0" i="0" dirty="0">
                <a:effectLst/>
                <a:latin typeface="fkGroteskNeue"/>
              </a:rPr>
              <a:t>x).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D3D50-C0A1-E1AD-FA1B-1EE0A11F2981}"/>
              </a:ext>
            </a:extLst>
          </p:cNvPr>
          <p:cNvSpPr txBox="1"/>
          <p:nvPr/>
        </p:nvSpPr>
        <p:spPr>
          <a:xfrm>
            <a:off x="7689954" y="4017364"/>
            <a:ext cx="3663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kGroteskNeue"/>
              </a:rPr>
              <a:t>Blue l</a:t>
            </a:r>
            <a:r>
              <a:rPr lang="en-IN" b="0" i="0" dirty="0">
                <a:effectLst/>
                <a:latin typeface="fkGroteskNeue"/>
              </a:rPr>
              <a:t>ine represents the posterior mean of the GP, which is the most likely value of the function at any given point based on the observed data</a:t>
            </a:r>
          </a:p>
          <a:p>
            <a:endParaRPr lang="en-IN" dirty="0"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interval is calculated as </a:t>
            </a:r>
            <a:r>
              <a:rPr lang="el-GR" b="0" dirty="0">
                <a:effectLst/>
                <a:latin typeface="KaTeX_Main"/>
              </a:rPr>
              <a:t>μ</a:t>
            </a:r>
            <a:r>
              <a:rPr lang="en-US" b="0" dirty="0">
                <a:effectLst/>
                <a:latin typeface="KaTeX_Main"/>
              </a:rPr>
              <a:t>&lt;</a:t>
            </a:r>
            <a:r>
              <a:rPr lang="en-IN" b="0" dirty="0">
                <a:effectLst/>
                <a:latin typeface="KaTeX_Main"/>
              </a:rPr>
              <a:t>pred&gt; ± 2</a:t>
            </a:r>
            <a:r>
              <a:rPr lang="el-GR" b="0" dirty="0">
                <a:effectLst/>
                <a:latin typeface="KaTeX_Main"/>
              </a:rPr>
              <a:t>σ</a:t>
            </a:r>
            <a:r>
              <a:rPr lang="en-US" b="0" dirty="0">
                <a:effectLst/>
                <a:latin typeface="KaTeX_Main"/>
              </a:rPr>
              <a:t> &lt;</a:t>
            </a:r>
            <a:r>
              <a:rPr lang="en-IN" b="0" dirty="0">
                <a:effectLst/>
                <a:latin typeface="KaTeX_Main"/>
              </a:rPr>
              <a:t>pred&gt;</a:t>
            </a:r>
          </a:p>
          <a:p>
            <a:r>
              <a:rPr lang="en-IN" b="0" i="0" dirty="0">
                <a:effectLst/>
                <a:latin typeface="fkGroteskNeue"/>
              </a:rPr>
              <a:t>true function values are likely to lie with 95%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7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1D8B-ECD9-7B08-E622-6DEF92A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Gaussian Samples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F768EF11-7A74-CF9D-0C02-6D3F4D9E4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71" y="1898984"/>
            <a:ext cx="3595771" cy="2817840"/>
          </a:xfr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2AEC8E89-F19F-46C8-FACD-27CA3D7B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94" y="1898984"/>
            <a:ext cx="3577270" cy="2872389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A6628AD-AB1A-06F2-13C6-943937B2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017" y="1867076"/>
            <a:ext cx="3595771" cy="2887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6A044F-8BED-1B7E-EB38-B7A59A4A478E}"/>
              </a:ext>
            </a:extLst>
          </p:cNvPr>
          <p:cNvSpPr txBox="1"/>
          <p:nvPr/>
        </p:nvSpPr>
        <p:spPr>
          <a:xfrm>
            <a:off x="2005263" y="5015547"/>
            <a:ext cx="8181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In each case, a scatter plot is produced that shows high correlations (for example, with covariance 0.8) between the variables</a:t>
            </a:r>
          </a:p>
          <a:p>
            <a:endParaRPr lang="en-IN" dirty="0">
              <a:latin typeface="fkGroteskNeue"/>
            </a:endParaRPr>
          </a:p>
          <a:p>
            <a:r>
              <a:rPr lang="en-IN" b="0" i="0" dirty="0">
                <a:effectLst/>
                <a:latin typeface="fkGroteskNeue"/>
              </a:rPr>
              <a:t>These plots help illustrate how sample size can affect the density estimation when calibrating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02B9-1A85-8FAE-9033-E493EAAE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4437-7CB7-57CD-2A9B-6BCDDE7D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Calibration of the hyper-parameters of a gaussian process regressor by maximum likelihood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7A98-CF54-095C-1D65-2894AFD5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825625"/>
            <a:ext cx="3581400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0" i="0" dirty="0">
                <a:effectLst/>
                <a:latin typeface="fkGroteskNeue"/>
              </a:rPr>
              <a:t>Bivariate Gaussian Sampling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Visualization</a:t>
            </a:r>
            <a:r>
              <a:rPr lang="en-IN" b="0" i="0" dirty="0">
                <a:effectLst/>
                <a:latin typeface="fkGroteskNeue"/>
              </a:rPr>
              <a:t>: Scatterplots showing correlation (</a:t>
            </a:r>
            <a:r>
              <a:rPr lang="el-GR" b="0" i="0" dirty="0">
                <a:effectLst/>
                <a:latin typeface="fkGroteskNeue"/>
              </a:rPr>
              <a:t>ρ=0.8)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Sample effect</a:t>
            </a:r>
            <a:r>
              <a:rPr lang="en-IN" b="0" i="0" dirty="0">
                <a:effectLst/>
                <a:latin typeface="fkGroteskNeue"/>
              </a:rPr>
              <a:t>: 50 vs 1000 samples demonstrates CLT convergence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Parameter change</a:t>
            </a:r>
            <a:r>
              <a:rPr lang="en-IN" b="0" i="0" dirty="0">
                <a:effectLst/>
                <a:latin typeface="fkGroteskNeue"/>
              </a:rPr>
              <a:t>: Adjust covariance matrix to see different ellipse shapes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069B-9A9E-5DCA-503A-9B7CE06F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3B54-570F-B2C6-CE5B-5389EEEA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Calibration of the hyper-parameters of a gaussian process regressor by maximum likelihood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721B-A66D-2C83-FDAE-4A631ADFB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825625"/>
            <a:ext cx="3581400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0" i="0" dirty="0">
                <a:effectLst/>
                <a:latin typeface="fkGroteskNeue"/>
              </a:rPr>
              <a:t>Bivariate Gaussian Sampling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Visualization</a:t>
            </a:r>
            <a:r>
              <a:rPr lang="en-IN" b="0" i="0" dirty="0">
                <a:effectLst/>
                <a:latin typeface="fkGroteskNeue"/>
              </a:rPr>
              <a:t>: Scatterplots showing correlation (</a:t>
            </a:r>
            <a:r>
              <a:rPr lang="el-GR" b="0" i="0" dirty="0">
                <a:effectLst/>
                <a:latin typeface="fkGroteskNeue"/>
              </a:rPr>
              <a:t>ρ=0.8)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Sample effect</a:t>
            </a:r>
            <a:r>
              <a:rPr lang="en-IN" b="0" i="0" dirty="0">
                <a:effectLst/>
                <a:latin typeface="fkGroteskNeue"/>
              </a:rPr>
              <a:t>: 50 vs 1000 samples demonstrates CLT convergence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effectLst/>
                <a:latin typeface="fkGroteskNeue"/>
              </a:rPr>
              <a:t>Parameter change</a:t>
            </a:r>
            <a:r>
              <a:rPr lang="en-IN" b="0" i="0" dirty="0">
                <a:effectLst/>
                <a:latin typeface="fkGroteskNeue"/>
              </a:rPr>
              <a:t>: Adjust covariance matrix to see different ellipse shapes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8A64E-3D67-D736-DF4E-6156D2466E2C}"/>
              </a:ext>
            </a:extLst>
          </p:cNvPr>
          <p:cNvSpPr txBox="1"/>
          <p:nvPr/>
        </p:nvSpPr>
        <p:spPr>
          <a:xfrm>
            <a:off x="749969" y="18256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mu_pred</a:t>
            </a:r>
            <a:r>
              <a:rPr lang="en-US" dirty="0"/>
              <a:t> = </a:t>
            </a:r>
            <a:r>
              <a:rPr lang="en-US" dirty="0" err="1"/>
              <a:t>K_pred</a:t>
            </a:r>
            <a:r>
              <a:rPr lang="en-US" dirty="0"/>
              <a:t> @ </a:t>
            </a:r>
            <a:r>
              <a:rPr lang="en-US" dirty="0" err="1"/>
              <a:t>K_obs_inv</a:t>
            </a:r>
            <a:r>
              <a:rPr lang="en-US" dirty="0"/>
              <a:t> @ </a:t>
            </a:r>
            <a:r>
              <a:rPr lang="en-US" dirty="0" err="1"/>
              <a:t>y_obs</a:t>
            </a:r>
            <a:endParaRPr lang="en-US" dirty="0"/>
          </a:p>
          <a:p>
            <a:r>
              <a:rPr lang="en-US" dirty="0" err="1"/>
              <a:t>cov_pred</a:t>
            </a:r>
            <a:r>
              <a:rPr lang="en-US" dirty="0"/>
              <a:t> = </a:t>
            </a:r>
            <a:r>
              <a:rPr lang="en-US" dirty="0" err="1"/>
              <a:t>K_pred_pred</a:t>
            </a:r>
            <a:r>
              <a:rPr lang="en-US" dirty="0"/>
              <a:t> - </a:t>
            </a:r>
            <a:r>
              <a:rPr lang="en-US" dirty="0" err="1"/>
              <a:t>K_pred</a:t>
            </a:r>
            <a:r>
              <a:rPr lang="en-US" dirty="0"/>
              <a:t> @ </a:t>
            </a:r>
            <a:r>
              <a:rPr lang="en-US" dirty="0" err="1"/>
              <a:t>K_obs_inv</a:t>
            </a:r>
            <a:r>
              <a:rPr lang="en-US" dirty="0"/>
              <a:t> @ </a:t>
            </a:r>
            <a:r>
              <a:rPr lang="en-US" dirty="0" err="1"/>
              <a:t>K_pred.T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B5360-07B4-FD38-604F-0ACBA6F3F8D4}"/>
              </a:ext>
            </a:extLst>
          </p:cNvPr>
          <p:cNvSpPr txBox="1"/>
          <p:nvPr/>
        </p:nvSpPr>
        <p:spPr>
          <a:xfrm>
            <a:off x="749969" y="45055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std_pred</a:t>
            </a:r>
            <a:r>
              <a:rPr lang="en-US" dirty="0"/>
              <a:t> =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np.diag</a:t>
            </a:r>
            <a:r>
              <a:rPr lang="en-US" dirty="0"/>
              <a:t>(</a:t>
            </a:r>
            <a:r>
              <a:rPr lang="en-US" dirty="0" err="1"/>
              <a:t>cov_pred</a:t>
            </a:r>
            <a:r>
              <a:rPr lang="en-US" dirty="0"/>
              <a:t>))</a:t>
            </a:r>
          </a:p>
          <a:p>
            <a:r>
              <a:rPr lang="en-US" dirty="0" err="1"/>
              <a:t>plt.fill_between</a:t>
            </a:r>
            <a:r>
              <a:rPr lang="en-US" dirty="0"/>
              <a:t>(</a:t>
            </a:r>
            <a:r>
              <a:rPr lang="en-US" dirty="0" err="1"/>
              <a:t>x_pred</a:t>
            </a:r>
            <a:r>
              <a:rPr lang="en-US" dirty="0"/>
              <a:t>, mu_pred±2*</a:t>
            </a:r>
            <a:r>
              <a:rPr lang="en-US" dirty="0" err="1"/>
              <a:t>std_pred</a:t>
            </a:r>
            <a:r>
              <a:rPr lang="en-US" dirty="0"/>
              <a:t>, alpha=0.3)</a:t>
            </a:r>
          </a:p>
        </p:txBody>
      </p:sp>
    </p:spTree>
    <p:extLst>
      <p:ext uri="{BB962C8B-B14F-4D97-AF65-F5344CB8AC3E}">
        <p14:creationId xmlns:p14="http://schemas.microsoft.com/office/powerpoint/2010/main" val="394840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35BC-4F9E-0739-C21E-FD48BAAD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 an a posteriori distribution with the Monte Carlo Markov Chain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ED47-D4BA-CC05-CD7C-9BE5421F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true likelihood and the a priori of the ”posterior” function ? Generate a long sequence and take only the second half of the sequence as a representative sample. </a:t>
            </a:r>
          </a:p>
          <a:p>
            <a:r>
              <a:rPr lang="en-US" dirty="0"/>
              <a:t>With  the sample obtained in question 1. make a kernel approximation of the associated density and compare this estimated density with the true objective density of G(k + x,</a:t>
            </a:r>
            <a:r>
              <a:rPr lang="el-GR" dirty="0"/>
              <a:t>λ+1)</a:t>
            </a:r>
            <a:r>
              <a:rPr lang="en-US" dirty="0"/>
              <a:t>?</a:t>
            </a:r>
            <a:r>
              <a:rPr lang="el-GR" dirty="0"/>
              <a:t> </a:t>
            </a:r>
            <a:endParaRPr lang="en-US" dirty="0"/>
          </a:p>
          <a:p>
            <a:endParaRPr lang="el-G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2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2EBA-D26B-B7F4-06B8-B7FA55A7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9AAD-071C-E79C-C771-6B0C82EBE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Parameter estimation of the Gamma distribution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Simulate an a posteriori distribution with the Monte Carlo Markov Chain algorithm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Calibration of the hyper-parameters of a gaussian pro- </a:t>
            </a:r>
            <a:r>
              <a:rPr lang="en-US" dirty="0" err="1"/>
              <a:t>cess</a:t>
            </a:r>
            <a:r>
              <a:rPr lang="en-US" dirty="0"/>
              <a:t> regressor by maximum likelihood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Mutual information and kernel density estimator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B8F16-589D-585C-7757-EC429C7D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F66-E43D-B165-B539-20C35273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 an a posteriori distribution with the Monte Carlo Markov Chain algorithm </a:t>
            </a:r>
          </a:p>
        </p:txBody>
      </p:sp>
      <p:pic>
        <p:nvPicPr>
          <p:cNvPr id="7" name="Content Placeholder 6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8D8A0961-25E9-B7C2-C54A-E6990925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6999" y="1876425"/>
            <a:ext cx="6100201" cy="4351338"/>
          </a:xfrm>
        </p:spPr>
      </p:pic>
    </p:spTree>
    <p:extLst>
      <p:ext uri="{BB962C8B-B14F-4D97-AF65-F5344CB8AC3E}">
        <p14:creationId xmlns:p14="http://schemas.microsoft.com/office/powerpoint/2010/main" val="297774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26A1-EBE7-FA22-4E86-4D76016E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function?</a:t>
            </a:r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1B4F03C-80BF-C104-1D94-F3A388BC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246" y="3065348"/>
            <a:ext cx="6769100" cy="2603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2BF99-292B-28DA-A76E-1544D1E6FED7}"/>
              </a:ext>
            </a:extLst>
          </p:cNvPr>
          <p:cNvSpPr txBox="1"/>
          <p:nvPr/>
        </p:nvSpPr>
        <p:spPr>
          <a:xfrm>
            <a:off x="9416717" y="2154112"/>
            <a:ext cx="24223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to sample from the true posterior </a:t>
            </a:r>
            <a:br>
              <a:rPr lang="en-IN" b="0" i="0" dirty="0">
                <a:effectLst/>
                <a:latin typeface="fkGroteskNeue"/>
              </a:rPr>
            </a:br>
            <a:r>
              <a:rPr lang="en-IN" b="0" dirty="0">
                <a:effectLst/>
                <a:latin typeface="KaTeX_Main"/>
              </a:rPr>
              <a:t>G(k+10,</a:t>
            </a:r>
            <a:r>
              <a:rPr lang="el-GR" b="0" dirty="0">
                <a:effectLst/>
                <a:latin typeface="KaTeX_Main"/>
              </a:rPr>
              <a:t>λ+1)</a:t>
            </a:r>
            <a:r>
              <a:rPr lang="en-US" dirty="0">
                <a:latin typeface="KaTeX_Main"/>
              </a:rPr>
              <a:t> </a:t>
            </a:r>
            <a:r>
              <a:rPr lang="en-IN" b="0" i="0" dirty="0">
                <a:effectLst/>
                <a:latin typeface="fkGroteskNeue"/>
              </a:rPr>
              <a:t>we first write a function that returns the unnormalized posterior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fkGrotesk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kGroteskNeue"/>
              </a:rPr>
              <a:t>Also, in practice, </a:t>
            </a:r>
            <a:r>
              <a:rPr lang="en-IN" b="0" i="0" dirty="0">
                <a:effectLst/>
                <a:latin typeface="fkGroteskNeue"/>
              </a:rPr>
              <a:t>the product of the Poisson likelihood and the Gamma prior</a:t>
            </a:r>
            <a:endParaRPr lang="en-US" dirty="0"/>
          </a:p>
        </p:txBody>
      </p: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F878C5F-B8DE-B284-BEF8-84043AA4B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17" y="5275148"/>
            <a:ext cx="1752600" cy="393700"/>
          </a:xfrm>
          <a:prstGeom prst="rect">
            <a:avLst/>
          </a:prstGeom>
        </p:spPr>
      </p:pic>
      <p:pic>
        <p:nvPicPr>
          <p:cNvPr id="10" name="Picture 9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824818E-3B56-1AE8-68CF-FB02A1095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117" y="5849706"/>
            <a:ext cx="1752600" cy="368300"/>
          </a:xfrm>
          <a:prstGeom prst="rect">
            <a:avLst/>
          </a:prstGeom>
        </p:spPr>
      </p:pic>
      <p:pic>
        <p:nvPicPr>
          <p:cNvPr id="12" name="Picture 1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D5A34E7-1A60-A45E-2FF0-41AB5782C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2" y="6378395"/>
            <a:ext cx="3149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8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77C8-0766-072B-E652-D8E4E8FA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A155-2740-D0C6-F0BC-360D4D53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0" i="0" dirty="0">
                <a:effectLst/>
                <a:latin typeface="var(--font-fk-grotesk)"/>
              </a:rPr>
              <a:t>Implementing the Metropolis–Hastings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BE055-CCAD-56E5-DF95-730DC4EA075A}"/>
              </a:ext>
            </a:extLst>
          </p:cNvPr>
          <p:cNvSpPr txBox="1"/>
          <p:nvPr/>
        </p:nvSpPr>
        <p:spPr>
          <a:xfrm>
            <a:off x="9416717" y="2154112"/>
            <a:ext cx="24223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write an MCMC sampler that uses Metropolis–Hastings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kGroteskNeue"/>
              </a:rPr>
              <a:t>A candidate is proposed and accepted with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fkGrotesk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917970-5D63-2CE1-BA0A-29022E8BA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5977" y="2353542"/>
            <a:ext cx="2628900" cy="7239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986CB6-78CD-6D48-C484-999A5A59C509}"/>
              </a:ext>
            </a:extLst>
          </p:cNvPr>
          <p:cNvSpPr txBox="1"/>
          <p:nvPr/>
        </p:nvSpPr>
        <p:spPr>
          <a:xfrm>
            <a:off x="1491916" y="51816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initialize theta with a reasonable starting value. Here we use the mode of the posterior k+x−1</a:t>
            </a:r>
            <a:r>
              <a:rPr lang="el-GR" dirty="0"/>
              <a:t>λ+1λ+1</a:t>
            </a:r>
            <a:r>
              <a:rPr lang="en-US" dirty="0"/>
              <a:t>k+x−1</a:t>
            </a:r>
            <a:br>
              <a:rPr lang="en-US" dirty="0"/>
            </a:br>
            <a:r>
              <a:rPr lang="en-US" dirty="0"/>
              <a:t>as a heuristic.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generate a long chain (10,000 iterations) and then discard the first half as burn‐in.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proposal standard deviation is chosen so that most proposals remain in the positive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2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2F14-ABFE-C113-A9A6-4F2E307E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EB2DF8-FB5F-45B1-4271-5525E1935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1878"/>
            <a:ext cx="4993082" cy="4351338"/>
          </a:xfrm>
        </p:spPr>
      </p:pic>
    </p:spTree>
    <p:extLst>
      <p:ext uri="{BB962C8B-B14F-4D97-AF65-F5344CB8AC3E}">
        <p14:creationId xmlns:p14="http://schemas.microsoft.com/office/powerpoint/2010/main" val="124836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550D-1569-353D-8F0A-A8944B55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2D83750-F3EB-1602-6020-5F090E22A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9531"/>
            <a:ext cx="6650895" cy="4140200"/>
          </a:xfrm>
        </p:spPr>
      </p:pic>
      <p:pic>
        <p:nvPicPr>
          <p:cNvPr id="7" name="Picture 6" descr="A graph with blue bars&#10;&#10;Description automatically generated">
            <a:extLst>
              <a:ext uri="{FF2B5EF4-FFF2-40B4-BE49-F238E27FC236}">
                <a16:creationId xmlns:a16="http://schemas.microsoft.com/office/drawing/2014/main" id="{A669DBC2-43AA-1280-E170-66C7FCE0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4" y="2059531"/>
            <a:ext cx="5181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4CDF-43D6-861F-3A70-8B3C5807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Log Likelihood surface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7153182-F622-0000-746B-6E8267E22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7986" y="2141537"/>
            <a:ext cx="3912086" cy="4351338"/>
          </a:xfr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775B2AF0-33E6-9A25-A1FD-7DE41535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8" y="2481934"/>
            <a:ext cx="3593432" cy="3670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B0B72-2D24-A31B-B18F-9CAA1908E4AE}"/>
              </a:ext>
            </a:extLst>
          </p:cNvPr>
          <p:cNvSpPr txBox="1"/>
          <p:nvPr/>
        </p:nvSpPr>
        <p:spPr>
          <a:xfrm>
            <a:off x="8919411" y="2481934"/>
            <a:ext cx="2807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 err="1">
                <a:effectLst/>
                <a:latin typeface="fkGroteskNeue"/>
              </a:rPr>
              <a:t>Numpy</a:t>
            </a:r>
            <a:endParaRPr lang="en-IN" dirty="0">
              <a:latin typeface="fkGrotesk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 err="1">
                <a:effectLst/>
                <a:latin typeface="fkGroteskNeue"/>
              </a:rPr>
              <a:t>scipy.stats.gamma</a:t>
            </a:r>
            <a:r>
              <a:rPr lang="en-IN" b="0" i="0" dirty="0">
                <a:effectLst/>
                <a:latin typeface="fkGroteskNeue"/>
              </a:rPr>
              <a:t> is &gt; generate random variates from the Gamma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 err="1">
                <a:effectLst/>
                <a:latin typeface="fkGroteskNeue"/>
              </a:rPr>
              <a:t>matplotlib.pyplot</a:t>
            </a:r>
            <a:r>
              <a:rPr lang="en-IN" b="0" i="0" dirty="0">
                <a:effectLst/>
                <a:latin typeface="fkGroteskNeu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x = </a:t>
            </a:r>
            <a:r>
              <a:rPr lang="en-IN" b="0" i="0" dirty="0" err="1">
                <a:effectLst/>
                <a:latin typeface="fkGroteskNeue"/>
              </a:rPr>
              <a:t>gamma.rvs</a:t>
            </a:r>
            <a:r>
              <a:rPr lang="en-IN" b="0" i="0" dirty="0">
                <a:effectLst/>
                <a:latin typeface="fkGroteskNeue"/>
              </a:rPr>
              <a:t>(a=</a:t>
            </a:r>
            <a:r>
              <a:rPr lang="en-IN" b="0" i="0" dirty="0" err="1">
                <a:effectLst/>
                <a:latin typeface="fkGroteskNeue"/>
              </a:rPr>
              <a:t>a_star</a:t>
            </a:r>
            <a:r>
              <a:rPr lang="en-IN" b="0" i="0" dirty="0">
                <a:effectLst/>
                <a:latin typeface="fkGroteskNeue"/>
              </a:rPr>
              <a:t>, scale=1/</a:t>
            </a:r>
            <a:r>
              <a:rPr lang="en-IN" b="0" i="0" dirty="0" err="1">
                <a:effectLst/>
                <a:latin typeface="fkGroteskNeue"/>
              </a:rPr>
              <a:t>b_star</a:t>
            </a:r>
            <a:r>
              <a:rPr lang="en-IN" b="0" i="0" dirty="0">
                <a:effectLst/>
                <a:latin typeface="fkGroteskNeue"/>
              </a:rPr>
              <a:t>, size=n, </a:t>
            </a:r>
            <a:r>
              <a:rPr lang="en-IN" b="0" i="0" dirty="0" err="1">
                <a:effectLst/>
                <a:latin typeface="fkGroteskNeue"/>
              </a:rPr>
              <a:t>random_state</a:t>
            </a:r>
            <a:r>
              <a:rPr lang="en-IN" b="0" i="0" dirty="0">
                <a:effectLst/>
                <a:latin typeface="fkGroteskNeue"/>
              </a:rPr>
              <a:t>=</a:t>
            </a:r>
            <a:r>
              <a:rPr lang="en-IN" b="0" i="0" dirty="0" err="1">
                <a:effectLst/>
                <a:latin typeface="fkGroteskNeue"/>
              </a:rPr>
              <a:t>rng</a:t>
            </a:r>
            <a:r>
              <a:rPr lang="en-IN" b="0" i="0" dirty="0">
                <a:effectLst/>
                <a:latin typeface="fkGroteskNeue"/>
              </a:rPr>
              <a:t>)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2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025A-8669-BC65-E4E3-FAFD83CF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pic>
        <p:nvPicPr>
          <p:cNvPr id="5" name="Content Placeholder 4" descr="A graph of a graph with a gradient color&#10;&#10;Description automatically generated with medium confidence">
            <a:extLst>
              <a:ext uri="{FF2B5EF4-FFF2-40B4-BE49-F238E27FC236}">
                <a16:creationId xmlns:a16="http://schemas.microsoft.com/office/drawing/2014/main" id="{DF995E2E-07DD-DA09-F9F3-DEB844237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2460" y="74074"/>
            <a:ext cx="3364324" cy="3414539"/>
          </a:xfrm>
        </p:spPr>
      </p:pic>
      <p:pic>
        <p:nvPicPr>
          <p:cNvPr id="7" name="Picture 6" descr="A graph of a graph with a gradient of colors&#10;&#10;Description automatically generated with medium confidence">
            <a:extLst>
              <a:ext uri="{FF2B5EF4-FFF2-40B4-BE49-F238E27FC236}">
                <a16:creationId xmlns:a16="http://schemas.microsoft.com/office/drawing/2014/main" id="{56A8E395-CDE9-6ADF-D7B2-312AB5B53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85" y="800649"/>
            <a:ext cx="3364323" cy="3436518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49B4D23-B734-9A0F-96E0-2618E923D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6" y="2708337"/>
            <a:ext cx="3720933" cy="3784538"/>
          </a:xfrm>
          <a:prstGeom prst="rect">
            <a:avLst/>
          </a:prstGeom>
        </p:spPr>
      </p:pic>
      <p:pic>
        <p:nvPicPr>
          <p:cNvPr id="11" name="Picture 10" descr="A graph of a graph showing 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440B5A1C-27FD-7CE3-E53C-710CDF4CB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85" y="3429000"/>
            <a:ext cx="3325885" cy="3389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9B55D4-2567-70EE-0366-1D52B97D8B8F}"/>
              </a:ext>
            </a:extLst>
          </p:cNvPr>
          <p:cNvSpPr txBox="1"/>
          <p:nvPr/>
        </p:nvSpPr>
        <p:spPr>
          <a:xfrm>
            <a:off x="2692076" y="6093566"/>
            <a:ext cx="9499924" cy="798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IN" sz="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a* = 2, b* = 2, n = 20: Broad peak near (2, 2) , Indicates parameter uncertainty</a:t>
            </a:r>
          </a:p>
          <a:p>
            <a:pPr>
              <a:lnSpc>
                <a:spcPts val="1350"/>
              </a:lnSpc>
            </a:pPr>
            <a:r>
              <a:rPr lang="en-IN" sz="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a* = 2, b* = 2, n = 50: Sharper peak closer to (2, 2) , Shows improved estimation with larger sample</a:t>
            </a:r>
          </a:p>
          <a:p>
            <a:pPr>
              <a:lnSpc>
                <a:spcPts val="1350"/>
              </a:lnSpc>
            </a:pPr>
            <a:r>
              <a:rPr lang="en-IN" sz="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a* = 3, b* = 1, n = 20: Elongated surface, Peak shifted towards higher 'a' and lower 'b'</a:t>
            </a:r>
          </a:p>
          <a:p>
            <a:pPr>
              <a:lnSpc>
                <a:spcPts val="1350"/>
              </a:lnSpc>
            </a:pPr>
            <a:r>
              <a:rPr lang="en-IN" sz="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#a* = 1.5, b* = 2.5, n = 100: Very sharp, well-defined peak, Maximum close to true values, Demonstrates benefit of large sample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F1D29-6D1C-FFF0-FD52-185B496AA5F0}"/>
              </a:ext>
            </a:extLst>
          </p:cNvPr>
          <p:cNvSpPr txBox="1"/>
          <p:nvPr/>
        </p:nvSpPr>
        <p:spPr>
          <a:xfrm>
            <a:off x="0" y="74074"/>
            <a:ext cx="6440214" cy="798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IN" sz="105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The log-likelihood function typically has a smooth, concave surface. It forms a "dome" shape.</a:t>
            </a:r>
          </a:p>
          <a:p>
            <a:pPr>
              <a:lnSpc>
                <a:spcPts val="1350"/>
              </a:lnSpc>
            </a:pPr>
            <a:r>
              <a:rPr lang="en-IN" sz="105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log-likelihood function appears to have a single critical point.</a:t>
            </a:r>
          </a:p>
          <a:p>
            <a:pPr>
              <a:lnSpc>
                <a:spcPts val="1350"/>
              </a:lnSpc>
            </a:pPr>
            <a:r>
              <a:rPr lang="en-IN" sz="105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This critical point is a global maximum, as evidenced by the single peak in the surface plots.</a:t>
            </a:r>
          </a:p>
          <a:p>
            <a:pPr>
              <a:lnSpc>
                <a:spcPts val="1350"/>
              </a:lnSpc>
            </a:pPr>
            <a:r>
              <a:rPr lang="en-IN" sz="105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The maximum of the function is generally located near the true parameter values used to generate the data.</a:t>
            </a:r>
          </a:p>
        </p:txBody>
      </p:sp>
    </p:spTree>
    <p:extLst>
      <p:ext uri="{BB962C8B-B14F-4D97-AF65-F5344CB8AC3E}">
        <p14:creationId xmlns:p14="http://schemas.microsoft.com/office/powerpoint/2010/main" val="135979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CD2-BB74-70CB-A86E-45B064B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Gamma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95F496-5887-8293-7B2A-6BB4B168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515" y="1986046"/>
            <a:ext cx="4164270" cy="3669687"/>
          </a:xfrm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B3453A2-22A9-47A6-EDCC-AAD2DB0F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76" y="1986045"/>
            <a:ext cx="4124842" cy="36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0B6096-B86E-FA0E-64B7-52E15F38CAE7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/wiki/Newton%27s_method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CA15D-136E-03C0-9708-A9DFBB9DF866}"/>
              </a:ext>
            </a:extLst>
          </p:cNvPr>
          <p:cNvSpPr txBox="1"/>
          <p:nvPr/>
        </p:nvSpPr>
        <p:spPr>
          <a:xfrm>
            <a:off x="8898318" y="1983947"/>
            <a:ext cx="3141282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100" b="0" i="0" dirty="0">
                <a:effectLst/>
                <a:latin typeface="fkGroteskNeue"/>
              </a:rPr>
              <a:t>a. Initialize a and b from the given initial guesses.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b. Compute the gradient components: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 </a:t>
            </a:r>
            <a:r>
              <a:rPr lang="en-IN" sz="1100" b="0" i="0" dirty="0" err="1">
                <a:effectLst/>
                <a:latin typeface="fkGroteskNeue"/>
              </a:rPr>
              <a:t>grad_a</a:t>
            </a:r>
            <a:r>
              <a:rPr lang="en-IN" sz="1100" b="0" i="0" dirty="0">
                <a:effectLst/>
                <a:latin typeface="fkGroteskNeue"/>
              </a:rPr>
              <a:t> = </a:t>
            </a:r>
            <a:r>
              <a:rPr lang="en-IN" sz="1100" b="0" i="0" dirty="0" err="1">
                <a:effectLst/>
                <a:latin typeface="fkGroteskNeue"/>
              </a:rPr>
              <a:t>n·log</a:t>
            </a:r>
            <a:r>
              <a:rPr lang="en-IN" sz="1100" b="0" i="0" dirty="0">
                <a:effectLst/>
                <a:latin typeface="fkGroteskNeue"/>
              </a:rPr>
              <a:t>(b) – </a:t>
            </a:r>
            <a:r>
              <a:rPr lang="en-IN" sz="1100" b="0" i="0" dirty="0" err="1">
                <a:effectLst/>
                <a:latin typeface="fkGroteskNeue"/>
              </a:rPr>
              <a:t>n·digamma</a:t>
            </a:r>
            <a:r>
              <a:rPr lang="en-IN" sz="1100" b="0" i="0" dirty="0">
                <a:effectLst/>
                <a:latin typeface="fkGroteskNeue"/>
              </a:rPr>
              <a:t>(a) + </a:t>
            </a:r>
            <a:r>
              <a:rPr lang="el-GR" sz="1100" b="0" i="0" dirty="0">
                <a:effectLst/>
                <a:latin typeface="fkGroteskNeue"/>
              </a:rPr>
              <a:t>Σ[</a:t>
            </a:r>
            <a:r>
              <a:rPr lang="en-IN" sz="1100" b="0" i="0" dirty="0">
                <a:effectLst/>
                <a:latin typeface="fkGroteskNeue"/>
              </a:rPr>
              <a:t>log(x)]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(digamma(a) is the derivative of log(</a:t>
            </a:r>
            <a:r>
              <a:rPr lang="el-GR" sz="1100" b="0" i="0" dirty="0">
                <a:effectLst/>
                <a:latin typeface="fkGroteskNeue"/>
              </a:rPr>
              <a:t>Γ(</a:t>
            </a:r>
            <a:r>
              <a:rPr lang="en-IN" sz="1100" b="0" i="0" dirty="0">
                <a:effectLst/>
                <a:latin typeface="fkGroteskNeue"/>
              </a:rPr>
              <a:t>a));  )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   – </a:t>
            </a:r>
            <a:r>
              <a:rPr lang="en-IN" sz="1100" b="0" i="0" dirty="0" err="1">
                <a:effectLst/>
                <a:latin typeface="fkGroteskNeue"/>
              </a:rPr>
              <a:t>grad_b</a:t>
            </a:r>
            <a:r>
              <a:rPr lang="en-IN" sz="1100" b="0" i="0" dirty="0">
                <a:effectLst/>
                <a:latin typeface="fkGroteskNeue"/>
              </a:rPr>
              <a:t> = </a:t>
            </a:r>
            <a:r>
              <a:rPr lang="en-IN" sz="1100" b="0" i="0" dirty="0" err="1">
                <a:effectLst/>
                <a:latin typeface="fkGroteskNeue"/>
              </a:rPr>
              <a:t>n·a</a:t>
            </a:r>
            <a:r>
              <a:rPr lang="en-IN" sz="1100" b="0" i="0" dirty="0">
                <a:effectLst/>
                <a:latin typeface="fkGroteskNeue"/>
              </a:rPr>
              <a:t>/b – </a:t>
            </a:r>
            <a:r>
              <a:rPr lang="el-GR" sz="1100" b="0" i="0" dirty="0">
                <a:effectLst/>
                <a:latin typeface="fkGroteskNeue"/>
              </a:rPr>
              <a:t>Σ[</a:t>
            </a:r>
            <a:r>
              <a:rPr lang="en-IN" sz="1100" b="0" i="0" dirty="0">
                <a:effectLst/>
                <a:latin typeface="fkGroteskNeue"/>
              </a:rPr>
              <a:t>x]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c. Compute the Hessian (matrix of second derivatives):</a:t>
            </a:r>
            <a:br>
              <a:rPr lang="en-IN" sz="1100" dirty="0"/>
            </a:br>
            <a:r>
              <a:rPr lang="en-IN" sz="1100" b="0" i="0" dirty="0" err="1">
                <a:effectLst/>
                <a:latin typeface="fkGroteskNeue"/>
              </a:rPr>
              <a:t>hess_aa</a:t>
            </a:r>
            <a:r>
              <a:rPr lang="en-IN" sz="1100" b="0" i="0" dirty="0">
                <a:effectLst/>
                <a:latin typeface="fkGroteskNeue"/>
              </a:rPr>
              <a:t> = –</a:t>
            </a:r>
            <a:r>
              <a:rPr lang="en-IN" sz="1100" b="0" i="0" dirty="0" err="1">
                <a:effectLst/>
                <a:latin typeface="fkGroteskNeue"/>
              </a:rPr>
              <a:t>n·polygamma</a:t>
            </a:r>
            <a:r>
              <a:rPr lang="en-IN" sz="1100" b="0" i="0" dirty="0">
                <a:effectLst/>
                <a:latin typeface="fkGroteskNeue"/>
              </a:rPr>
              <a:t>(1, a)      (</a:t>
            </a:r>
            <a:r>
              <a:rPr lang="en-IN" sz="1100" b="0" i="0" dirty="0" err="1">
                <a:effectLst/>
                <a:latin typeface="fkGroteskNeue"/>
              </a:rPr>
              <a:t>polygamma</a:t>
            </a:r>
            <a:r>
              <a:rPr lang="en-IN" sz="1100" b="0" i="0" dirty="0">
                <a:effectLst/>
                <a:latin typeface="fkGroteskNeue"/>
              </a:rPr>
              <a:t>(1, a) is the </a:t>
            </a:r>
            <a:r>
              <a:rPr lang="en-IN" sz="1100" b="0" i="0" dirty="0" err="1">
                <a:effectLst/>
                <a:latin typeface="fkGroteskNeue"/>
              </a:rPr>
              <a:t>trigamma</a:t>
            </a:r>
            <a:r>
              <a:rPr lang="en-IN" sz="1100" b="0" i="0" dirty="0">
                <a:effectLst/>
                <a:latin typeface="fkGroteskNeue"/>
              </a:rPr>
              <a:t> function)</a:t>
            </a:r>
            <a:br>
              <a:rPr lang="en-IN" sz="1100" dirty="0"/>
            </a:br>
            <a:r>
              <a:rPr lang="en-IN" sz="1100" b="0" i="0" dirty="0" err="1">
                <a:effectLst/>
                <a:latin typeface="fkGroteskNeue"/>
              </a:rPr>
              <a:t>hess_bb</a:t>
            </a:r>
            <a:r>
              <a:rPr lang="en-IN" sz="1100" b="0" i="0" dirty="0">
                <a:effectLst/>
                <a:latin typeface="fkGroteskNeue"/>
              </a:rPr>
              <a:t> = –</a:t>
            </a:r>
            <a:r>
              <a:rPr lang="en-IN" sz="1100" b="0" i="0" dirty="0" err="1">
                <a:effectLst/>
                <a:latin typeface="fkGroteskNeue"/>
              </a:rPr>
              <a:t>n·a</a:t>
            </a:r>
            <a:r>
              <a:rPr lang="en-IN" sz="1100" b="0" i="0" dirty="0">
                <a:effectLst/>
                <a:latin typeface="fkGroteskNeue"/>
              </a:rPr>
              <a:t>/(b²)</a:t>
            </a:r>
            <a:br>
              <a:rPr lang="en-IN" sz="1100" dirty="0"/>
            </a:br>
            <a:r>
              <a:rPr lang="en-IN" sz="1100" b="0" i="0" dirty="0" err="1">
                <a:effectLst/>
                <a:latin typeface="fkGroteskNeue"/>
              </a:rPr>
              <a:t>hess_ab</a:t>
            </a:r>
            <a:r>
              <a:rPr lang="en-IN" sz="1100" b="0" i="0" dirty="0">
                <a:effectLst/>
                <a:latin typeface="fkGroteskNeue"/>
              </a:rPr>
              <a:t> = n/b               (the mixed partial derivative)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d. Solve the linear system (Hessian · step = gradient) for the update step.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e. Update a and b: </a:t>
            </a:r>
            <a:r>
              <a:rPr lang="en-IN" sz="1100" b="0" i="0" dirty="0" err="1">
                <a:effectLst/>
                <a:latin typeface="fkGroteskNeue"/>
              </a:rPr>
              <a:t>a_new</a:t>
            </a:r>
            <a:r>
              <a:rPr lang="en-IN" sz="1100" b="0" i="0" dirty="0">
                <a:effectLst/>
                <a:latin typeface="fkGroteskNeue"/>
              </a:rPr>
              <a:t> = a – step and </a:t>
            </a:r>
            <a:r>
              <a:rPr lang="en-IN" sz="1100" b="0" i="0" dirty="0" err="1">
                <a:effectLst/>
                <a:latin typeface="fkGroteskNeue"/>
              </a:rPr>
              <a:t>b_new</a:t>
            </a:r>
            <a:r>
              <a:rPr lang="en-IN" sz="1100" b="0" i="0" dirty="0">
                <a:effectLst/>
                <a:latin typeface="fkGroteskNeue"/>
              </a:rPr>
              <a:t> = b – step</a:t>
            </a:r>
            <a:r>
              <a:rPr lang="en-IN" sz="1100" b="0" i="0" dirty="0">
                <a:effectLst/>
                <a:latin typeface="var(--font-berkeley-mono)"/>
              </a:rPr>
              <a:t>1</a:t>
            </a:r>
            <a:r>
              <a:rPr lang="en-IN" sz="1100" b="0" i="0" dirty="0">
                <a:effectLst/>
                <a:latin typeface="fkGroteskNeue"/>
              </a:rPr>
              <a:t>.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f. If either new value is nonpositive, the loop stops (this check is important because the Gamma parameters must be positive).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g. The stopping criterion is based on the relative change in the log-likelihood.</a:t>
            </a:r>
            <a:br>
              <a:rPr lang="en-IN" sz="1100" dirty="0"/>
            </a:br>
            <a:r>
              <a:rPr lang="en-IN" sz="1100" b="0" i="0" dirty="0">
                <a:effectLst/>
                <a:latin typeface="fkGroteskNeue"/>
              </a:rPr>
              <a:t>If convergence is reached within </a:t>
            </a:r>
            <a:r>
              <a:rPr lang="en-IN" sz="1100" b="0" i="0" dirty="0" err="1">
                <a:effectLst/>
                <a:latin typeface="fkGroteskNeue"/>
              </a:rPr>
              <a:t>max_iter</a:t>
            </a:r>
            <a:r>
              <a:rPr lang="en-IN" sz="1100" b="0" i="0" dirty="0">
                <a:effectLst/>
                <a:latin typeface="fkGroteskNeue"/>
              </a:rPr>
              <a:t> iterations, the function returns the new estimates and the number of iterations; otherwise, it returns the last computed values.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4B8FF-1B3C-175E-9DB8-DDA59166B78F}"/>
              </a:ext>
            </a:extLst>
          </p:cNvPr>
          <p:cNvSpPr txBox="1"/>
          <p:nvPr/>
        </p:nvSpPr>
        <p:spPr>
          <a:xfrm>
            <a:off x="0" y="6123542"/>
            <a:ext cx="665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dirty="0">
                <a:effectLst/>
                <a:latin typeface="fkGroteskNeue"/>
                <a:hlinkClick r:id="rId5"/>
              </a:rPr>
              <a:t>https://docs.scipy.org/doc/scipy/reference/special.html#digamma</a:t>
            </a:r>
            <a:endParaRPr lang="en-IN" sz="1800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58340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2133-23EC-8C44-5F2A-3435F1F7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Mutual information and kernel density estimator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1BB14C92-53C9-E875-5368-4A62AA72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5" y="1627910"/>
            <a:ext cx="5906655" cy="26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6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1639-CBDC-1D9A-AD53-E66BF562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Mutual information and kernel density estimator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0DE1-8EFC-842C-E923-D157E498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072" y="1825625"/>
            <a:ext cx="3359727" cy="4351338"/>
          </a:xfrm>
        </p:spPr>
        <p:txBody>
          <a:bodyPr/>
          <a:lstStyle/>
          <a:p>
            <a:r>
              <a:rPr lang="en-US" sz="2000" dirty="0"/>
              <a:t>Bandwidth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Gaussain</a:t>
            </a:r>
            <a:r>
              <a:rPr lang="en-US" sz="2000" dirty="0"/>
              <a:t> Kernal Formula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Mutual Information</a:t>
            </a:r>
          </a:p>
          <a:p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A15FFC6-DDA1-6063-343E-ACFA52AE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9" y="4822271"/>
            <a:ext cx="2322312" cy="2046300"/>
          </a:xfrm>
          <a:prstGeom prst="rect">
            <a:avLst/>
          </a:prstGeom>
        </p:spPr>
      </p:pic>
      <p:pic>
        <p:nvPicPr>
          <p:cNvPr id="8" name="Picture 7" descr="A black background with white letters and numbers&#10;&#10;Description automatically generated">
            <a:extLst>
              <a:ext uri="{FF2B5EF4-FFF2-40B4-BE49-F238E27FC236}">
                <a16:creationId xmlns:a16="http://schemas.microsoft.com/office/drawing/2014/main" id="{EADDDBF9-250E-2EF7-C6D6-F23ED58C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77" y="1027906"/>
            <a:ext cx="3949700" cy="723900"/>
          </a:xfrm>
          <a:prstGeom prst="rect">
            <a:avLst/>
          </a:prstGeom>
        </p:spPr>
      </p:pic>
      <p:pic>
        <p:nvPicPr>
          <p:cNvPr id="12" name="Picture 11" descr="A diagram of a function&#10;&#10;Description automatically generated">
            <a:extLst>
              <a:ext uri="{FF2B5EF4-FFF2-40B4-BE49-F238E27FC236}">
                <a16:creationId xmlns:a16="http://schemas.microsoft.com/office/drawing/2014/main" id="{9C50590A-327B-AC7B-F15F-AF901E424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798" y="2068612"/>
            <a:ext cx="4364634" cy="2508035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DBAB818-A9D4-CE28-844C-8C8C70F34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72" y="2269338"/>
            <a:ext cx="2603500" cy="1257300"/>
          </a:xfrm>
          <a:prstGeom prst="rect">
            <a:avLst/>
          </a:prstGeom>
        </p:spPr>
      </p:pic>
      <p:pic>
        <p:nvPicPr>
          <p:cNvPr id="16" name="Picture 15" descr="A math equation with white text&#10;&#10;Description automatically generated">
            <a:extLst>
              <a:ext uri="{FF2B5EF4-FFF2-40B4-BE49-F238E27FC236}">
                <a16:creationId xmlns:a16="http://schemas.microsoft.com/office/drawing/2014/main" id="{C0C6672D-420C-A7AA-E579-CB9E8DBB2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799" y="4352371"/>
            <a:ext cx="3429000" cy="939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A7C17A-A195-5104-8FAA-F247F81C9CBB}"/>
              </a:ext>
            </a:extLst>
          </p:cNvPr>
          <p:cNvSpPr txBox="1"/>
          <p:nvPr/>
        </p:nvSpPr>
        <p:spPr>
          <a:xfrm>
            <a:off x="7924799" y="5995297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-apple-system"/>
              </a:rPr>
              <a:t>MI = –0.5 · log(1 – </a:t>
            </a:r>
            <a:r>
              <a:rPr lang="el-GR" b="0" i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-apple-system"/>
              </a:rPr>
              <a:t>ρ²)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473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3768</Words>
  <Application>Microsoft Macintosh PowerPoint</Application>
  <PresentationFormat>Widescreen</PresentationFormat>
  <Paragraphs>239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-apple-system</vt:lpstr>
      <vt:lpstr>Aptos</vt:lpstr>
      <vt:lpstr>Aptos Display</vt:lpstr>
      <vt:lpstr>Arial</vt:lpstr>
      <vt:lpstr>berkeleyMono</vt:lpstr>
      <vt:lpstr>Calibri</vt:lpstr>
      <vt:lpstr>fkGroteskNeue</vt:lpstr>
      <vt:lpstr>KaTeX_Main</vt:lpstr>
      <vt:lpstr>KaTeX_Math</vt:lpstr>
      <vt:lpstr>Muli-Regular</vt:lpstr>
      <vt:lpstr>Times New Roman</vt:lpstr>
      <vt:lpstr>var(--font-berkeley-mono)</vt:lpstr>
      <vt:lpstr>var(--font-fk-grotesk-neue)</vt:lpstr>
      <vt:lpstr>var(--font-fk-grotesk)</vt:lpstr>
      <vt:lpstr>Office Theme</vt:lpstr>
      <vt:lpstr>Probability &amp; Statistics  </vt:lpstr>
      <vt:lpstr>Project Master</vt:lpstr>
      <vt:lpstr>Log Likelihood</vt:lpstr>
      <vt:lpstr>Random Samples</vt:lpstr>
      <vt:lpstr>Visualize Log Likelihood surface</vt:lpstr>
      <vt:lpstr>Plots</vt:lpstr>
      <vt:lpstr>Newton Raphson Gamma</vt:lpstr>
      <vt:lpstr>Mutual information and kernel density estimator  </vt:lpstr>
      <vt:lpstr>Mutual information and kernel density estimator  </vt:lpstr>
      <vt:lpstr>Calibration of the hyper-parameters of a gaussian process regressor by maximum likelihood </vt:lpstr>
      <vt:lpstr>Calibration of the hyper-parameters of a gaussian process regressor by maximum likelihood </vt:lpstr>
      <vt:lpstr>Calibration of the hyper-parameters of a gaussian process regressor by maximum likelihood </vt:lpstr>
      <vt:lpstr>Gaussian Process</vt:lpstr>
      <vt:lpstr>Optimized Hyperparameters</vt:lpstr>
      <vt:lpstr>Gaussian Process</vt:lpstr>
      <vt:lpstr>Bivariate Gaussian Samples</vt:lpstr>
      <vt:lpstr>Calibration of the hyper-parameters of a gaussian process regressor by maximum likelihood </vt:lpstr>
      <vt:lpstr>Calibration of the hyper-parameters of a gaussian process regressor by maximum likelihood </vt:lpstr>
      <vt:lpstr>Simulate an a posteriori distribution with the Monte Carlo Markov Chain algorithm </vt:lpstr>
      <vt:lpstr>Simulate an a posteriori distribution with the Monte Carlo Markov Chain algorithm </vt:lpstr>
      <vt:lpstr>Defining the function?</vt:lpstr>
      <vt:lpstr>Implementing the Metropolis–Hastings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Shubhankar Singh</dc:creator>
  <cp:lastModifiedBy>Shubhankar Singh</cp:lastModifiedBy>
  <cp:revision>1</cp:revision>
  <dcterms:created xsi:type="dcterms:W3CDTF">2025-02-18T04:30:07Z</dcterms:created>
  <dcterms:modified xsi:type="dcterms:W3CDTF">2025-02-18T15:16:03Z</dcterms:modified>
</cp:coreProperties>
</file>